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0" r:id="rId2"/>
    <p:sldId id="288" r:id="rId3"/>
    <p:sldId id="300" r:id="rId4"/>
    <p:sldId id="301" r:id="rId5"/>
    <p:sldId id="303" r:id="rId6"/>
    <p:sldId id="269" r:id="rId7"/>
    <p:sldId id="273" r:id="rId8"/>
    <p:sldId id="294" r:id="rId9"/>
    <p:sldId id="302" r:id="rId10"/>
    <p:sldId id="305" r:id="rId11"/>
    <p:sldId id="278" r:id="rId12"/>
    <p:sldId id="277" r:id="rId13"/>
    <p:sldId id="263" r:id="rId14"/>
    <p:sldId id="295" r:id="rId15"/>
    <p:sldId id="296" r:id="rId16"/>
    <p:sldId id="297" r:id="rId17"/>
    <p:sldId id="298" r:id="rId18"/>
    <p:sldId id="280" r:id="rId19"/>
    <p:sldId id="281" r:id="rId20"/>
    <p:sldId id="279" r:id="rId21"/>
    <p:sldId id="282" r:id="rId22"/>
    <p:sldId id="299" r:id="rId23"/>
    <p:sldId id="285" r:id="rId24"/>
    <p:sldId id="286" r:id="rId25"/>
    <p:sldId id="283" r:id="rId26"/>
    <p:sldId id="287" r:id="rId27"/>
    <p:sldId id="307" r:id="rId28"/>
    <p:sldId id="290" r:id="rId29"/>
    <p:sldId id="291" r:id="rId30"/>
    <p:sldId id="289" r:id="rId31"/>
    <p:sldId id="306" r:id="rId32"/>
    <p:sldId id="304" r:id="rId33"/>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389">
          <p15:clr>
            <a:srgbClr val="A4A3A4"/>
          </p15:clr>
        </p15:guide>
        <p15:guide id="6" pos="16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arten Pieters"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3F9B9"/>
    <a:srgbClr val="CC0066"/>
    <a:srgbClr val="00FF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944" autoAdjust="0"/>
  </p:normalViewPr>
  <p:slideViewPr>
    <p:cSldViewPr snapToGrid="0" snapToObjects="1">
      <p:cViewPr varScale="1">
        <p:scale>
          <a:sx n="102" d="100"/>
          <a:sy n="102" d="100"/>
        </p:scale>
        <p:origin x="-1254" y="-90"/>
      </p:cViewPr>
      <p:guideLst>
        <p:guide orient="horz" pos="900"/>
        <p:guide orient="horz" pos="2839"/>
        <p:guide orient="horz" pos="2699"/>
        <p:guide orient="horz" pos="1080"/>
        <p:guide pos="1389"/>
        <p:guide pos="164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5571" tIns="47786" rIns="95571" bIns="47786" rtlCol="0"/>
          <a:lstStyle>
            <a:lvl1pPr algn="l">
              <a:defRPr sz="1300"/>
            </a:lvl1pPr>
          </a:lstStyle>
          <a:p>
            <a:endParaRPr lang="nl-NL"/>
          </a:p>
        </p:txBody>
      </p:sp>
      <p:sp>
        <p:nvSpPr>
          <p:cNvPr id="3" name="Tijdelijke aanduiding voor datum 2"/>
          <p:cNvSpPr>
            <a:spLocks noGrp="1"/>
          </p:cNvSpPr>
          <p:nvPr>
            <p:ph type="dt" sz="quarter" idx="1"/>
          </p:nvPr>
        </p:nvSpPr>
        <p:spPr>
          <a:xfrm>
            <a:off x="3848645" y="0"/>
            <a:ext cx="2944283" cy="498295"/>
          </a:xfrm>
          <a:prstGeom prst="rect">
            <a:avLst/>
          </a:prstGeom>
        </p:spPr>
        <p:txBody>
          <a:bodyPr vert="horz" lIns="95571" tIns="47786" rIns="95571" bIns="47786" rtlCol="0"/>
          <a:lstStyle>
            <a:lvl1pPr algn="r">
              <a:defRPr sz="1300"/>
            </a:lvl1pPr>
          </a:lstStyle>
          <a:p>
            <a:fld id="{C57F732F-70AB-4E85-8E4C-24D7CCBEA538}" type="datetimeFigureOut">
              <a:rPr lang="nl-NL" smtClean="0"/>
              <a:pPr/>
              <a:t>18-12-2014</a:t>
            </a:fld>
            <a:endParaRPr lang="nl-NL"/>
          </a:p>
        </p:txBody>
      </p:sp>
      <p:sp>
        <p:nvSpPr>
          <p:cNvPr id="4" name="Tijdelijke aanduiding voor voettekst 3"/>
          <p:cNvSpPr>
            <a:spLocks noGrp="1"/>
          </p:cNvSpPr>
          <p:nvPr>
            <p:ph type="ftr" sz="quarter" idx="2"/>
          </p:nvPr>
        </p:nvSpPr>
        <p:spPr>
          <a:xfrm>
            <a:off x="0" y="9433108"/>
            <a:ext cx="2944283" cy="498294"/>
          </a:xfrm>
          <a:prstGeom prst="rect">
            <a:avLst/>
          </a:prstGeom>
        </p:spPr>
        <p:txBody>
          <a:bodyPr vert="horz" lIns="95571" tIns="47786" rIns="95571" bIns="47786"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48645" y="9433108"/>
            <a:ext cx="2944283" cy="498294"/>
          </a:xfrm>
          <a:prstGeom prst="rect">
            <a:avLst/>
          </a:prstGeom>
        </p:spPr>
        <p:txBody>
          <a:bodyPr vert="horz" lIns="95571" tIns="47786" rIns="95571" bIns="47786" rtlCol="0" anchor="b"/>
          <a:lstStyle>
            <a:lvl1pPr algn="r">
              <a:defRPr sz="1300"/>
            </a:lvl1pPr>
          </a:lstStyle>
          <a:p>
            <a:fld id="{80273692-99AB-4ED6-A072-AA78C58FA1AA}" type="slidenum">
              <a:rPr lang="nl-NL" smtClean="0"/>
              <a:pPr/>
              <a:t>‹nr.›</a:t>
            </a:fld>
            <a:endParaRPr lang="nl-NL"/>
          </a:p>
        </p:txBody>
      </p:sp>
    </p:spTree>
    <p:extLst>
      <p:ext uri="{BB962C8B-B14F-4D97-AF65-F5344CB8AC3E}">
        <p14:creationId xmlns="" xmlns:p14="http://schemas.microsoft.com/office/powerpoint/2010/main" val="360189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nl-NL"/>
          </a:p>
        </p:txBody>
      </p:sp>
      <p:sp>
        <p:nvSpPr>
          <p:cNvPr id="3" name="Tijdelijke aanduiding voor datum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737AF082-0FE9-4CC2-9F5D-53DBD6858446}" type="datetimeFigureOut">
              <a:rPr lang="nl-NL" smtClean="0"/>
              <a:pPr/>
              <a:t>18-12-2014</a:t>
            </a:fld>
            <a:endParaRPr lang="nl-NL"/>
          </a:p>
        </p:txBody>
      </p:sp>
      <p:sp>
        <p:nvSpPr>
          <p:cNvPr id="4" name="Tijdelijke aanduiding voor dia-afbeelding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5571" tIns="47786" rIns="95571" bIns="47786"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17010B8E-B4C3-41E8-A05B-F2BAB78B8E0E}" type="slidenum">
              <a:rPr lang="nl-NL" smtClean="0"/>
              <a:pPr/>
              <a:t>‹nr.›</a:t>
            </a:fld>
            <a:endParaRPr lang="nl-NL"/>
          </a:p>
        </p:txBody>
      </p:sp>
    </p:spTree>
    <p:extLst>
      <p:ext uri="{BB962C8B-B14F-4D97-AF65-F5344CB8AC3E}">
        <p14:creationId xmlns="" xmlns:p14="http://schemas.microsoft.com/office/powerpoint/2010/main" val="70922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A65F04F4-95BD-4272-865A-84EA1999F739}" type="slidenum">
              <a:rPr lang="en-US">
                <a:solidFill>
                  <a:prstClr val="black"/>
                </a:solidFill>
                <a:ea typeface="Geneva"/>
                <a:cs typeface="Geneva"/>
              </a:rPr>
              <a:pPr eaLnBrk="0" hangingPunct="0"/>
              <a:t>1</a:t>
            </a:fld>
            <a:endParaRPr lang="en-US">
              <a:solidFill>
                <a:prstClr val="black"/>
              </a:solidFill>
              <a:ea typeface="Geneva"/>
              <a:cs typeface="Geneva"/>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extLst>
      <p:ext uri="{BB962C8B-B14F-4D97-AF65-F5344CB8AC3E}">
        <p14:creationId xmlns="" xmlns:p14="http://schemas.microsoft.com/office/powerpoint/2010/main" val="58525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P58</a:t>
            </a:r>
          </a:p>
          <a:p>
            <a:pPr>
              <a:spcBef>
                <a:spcPct val="0"/>
              </a:spcBef>
            </a:pPr>
            <a:endParaRPr lang="nl-NL" dirty="0"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17</a:t>
            </a:fld>
            <a:endParaRPr lang="nl-NL">
              <a:solidFill>
                <a:prstClr val="black"/>
              </a:solidFill>
            </a:endParaRPr>
          </a:p>
        </p:txBody>
      </p:sp>
    </p:spTree>
    <p:extLst>
      <p:ext uri="{BB962C8B-B14F-4D97-AF65-F5344CB8AC3E}">
        <p14:creationId xmlns="" xmlns:p14="http://schemas.microsoft.com/office/powerpoint/2010/main" val="413894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181</a:t>
            </a:r>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18</a:t>
            </a:fld>
            <a:endParaRPr lang="nl-NL"/>
          </a:p>
        </p:txBody>
      </p:sp>
    </p:spTree>
    <p:extLst>
      <p:ext uri="{BB962C8B-B14F-4D97-AF65-F5344CB8AC3E}">
        <p14:creationId xmlns="" xmlns:p14="http://schemas.microsoft.com/office/powerpoint/2010/main" val="404389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19</a:t>
            </a:fld>
            <a:endParaRPr lang="nl-NL"/>
          </a:p>
        </p:txBody>
      </p:sp>
    </p:spTree>
    <p:extLst>
      <p:ext uri="{BB962C8B-B14F-4D97-AF65-F5344CB8AC3E}">
        <p14:creationId xmlns="" xmlns:p14="http://schemas.microsoft.com/office/powerpoint/2010/main" val="404389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182</a:t>
            </a:r>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21</a:t>
            </a:fld>
            <a:endParaRPr lang="nl-NL"/>
          </a:p>
        </p:txBody>
      </p:sp>
    </p:spTree>
    <p:extLst>
      <p:ext uri="{BB962C8B-B14F-4D97-AF65-F5344CB8AC3E}">
        <p14:creationId xmlns="" xmlns:p14="http://schemas.microsoft.com/office/powerpoint/2010/main" val="265319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182</a:t>
            </a:r>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22</a:t>
            </a:fld>
            <a:endParaRPr lang="nl-NL"/>
          </a:p>
        </p:txBody>
      </p:sp>
    </p:spTree>
    <p:extLst>
      <p:ext uri="{BB962C8B-B14F-4D97-AF65-F5344CB8AC3E}">
        <p14:creationId xmlns="" xmlns:p14="http://schemas.microsoft.com/office/powerpoint/2010/main" val="265319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26</a:t>
            </a:fld>
            <a:endParaRPr lang="nl-NL"/>
          </a:p>
        </p:txBody>
      </p:sp>
    </p:spTree>
    <p:extLst>
      <p:ext uri="{BB962C8B-B14F-4D97-AF65-F5344CB8AC3E}">
        <p14:creationId xmlns="" xmlns:p14="http://schemas.microsoft.com/office/powerpoint/2010/main" val="332731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27</a:t>
            </a:fld>
            <a:endParaRPr lang="nl-NL"/>
          </a:p>
        </p:txBody>
      </p:sp>
    </p:spTree>
    <p:extLst>
      <p:ext uri="{BB962C8B-B14F-4D97-AF65-F5344CB8AC3E}">
        <p14:creationId xmlns="" xmlns:p14="http://schemas.microsoft.com/office/powerpoint/2010/main" val="400670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31</a:t>
            </a:fld>
            <a:endParaRPr lang="nl-NL"/>
          </a:p>
        </p:txBody>
      </p:sp>
    </p:spTree>
    <p:extLst>
      <p:ext uri="{BB962C8B-B14F-4D97-AF65-F5344CB8AC3E}">
        <p14:creationId xmlns="" xmlns:p14="http://schemas.microsoft.com/office/powerpoint/2010/main" val="4258828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A65F04F4-95BD-4272-865A-84EA1999F739}" type="slidenum">
              <a:rPr lang="en-US">
                <a:solidFill>
                  <a:prstClr val="black"/>
                </a:solidFill>
                <a:ea typeface="Geneva"/>
                <a:cs typeface="Geneva"/>
              </a:rPr>
              <a:pPr eaLnBrk="0" hangingPunct="0"/>
              <a:t>32</a:t>
            </a:fld>
            <a:endParaRPr lang="en-US">
              <a:solidFill>
                <a:prstClr val="black"/>
              </a:solidFill>
              <a:ea typeface="Geneva"/>
              <a:cs typeface="Geneva"/>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latin typeface="+mn-lt"/>
                <a:ea typeface="+mn-ea"/>
                <a:cs typeface="+mn-cs"/>
              </a:rPr>
              <a:t>De referenties </a:t>
            </a:r>
            <a:r>
              <a:rPr lang="nl-NL" sz="1200" kern="1200" dirty="0" err="1" smtClean="0">
                <a:solidFill>
                  <a:schemeClr val="tx1"/>
                </a:solidFill>
                <a:latin typeface="+mn-lt"/>
                <a:ea typeface="+mn-ea"/>
                <a:cs typeface="+mn-cs"/>
              </a:rPr>
              <a:t>an</a:t>
            </a:r>
            <a:r>
              <a:rPr lang="nl-NL" sz="1200" kern="1200" dirty="0" smtClean="0">
                <a:solidFill>
                  <a:schemeClr val="tx1"/>
                </a:solidFill>
                <a:latin typeface="+mn-lt"/>
                <a:ea typeface="+mn-ea"/>
                <a:cs typeface="+mn-cs"/>
              </a:rPr>
              <a:t> het boek waarop een flink deel van het verhaal is gebaseerd, met name op de hoofdstukken 7 en 22. Het betreft:</a:t>
            </a:r>
            <a:endParaRPr lang="en-US"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B. van der Leeuw &amp; T. </a:t>
            </a:r>
            <a:r>
              <a:rPr lang="nl-NL" sz="1200" kern="1200" dirty="0" err="1" smtClean="0">
                <a:solidFill>
                  <a:schemeClr val="tx1"/>
                </a:solidFill>
                <a:latin typeface="+mn-lt"/>
                <a:ea typeface="+mn-ea"/>
                <a:cs typeface="+mn-cs"/>
              </a:rPr>
              <a:t>Meestringa</a:t>
            </a:r>
            <a:r>
              <a:rPr lang="nl-NL" sz="1200" kern="1200" dirty="0" smtClean="0">
                <a:solidFill>
                  <a:schemeClr val="tx1"/>
                </a:solidFill>
                <a:latin typeface="+mn-lt"/>
                <a:ea typeface="+mn-ea"/>
                <a:cs typeface="+mn-cs"/>
              </a:rPr>
              <a:t> (2014). </a:t>
            </a:r>
            <a:r>
              <a:rPr lang="nl-NL" sz="1200" i="1" kern="1200" dirty="0" smtClean="0">
                <a:solidFill>
                  <a:schemeClr val="tx1"/>
                </a:solidFill>
                <a:latin typeface="+mn-lt"/>
                <a:ea typeface="+mn-ea"/>
                <a:cs typeface="+mn-cs"/>
              </a:rPr>
              <a:t>Genres in schoolvakken. Taalgerichte didactiek in het voortgezet onderwijs. </a:t>
            </a:r>
            <a:r>
              <a:rPr lang="nl-NL" sz="1200" kern="1200" dirty="0" smtClean="0">
                <a:solidFill>
                  <a:schemeClr val="tx1"/>
                </a:solidFill>
                <a:latin typeface="+mn-lt"/>
                <a:ea typeface="+mn-ea"/>
                <a:cs typeface="+mn-cs"/>
              </a:rPr>
              <a:t>Bussum: </a:t>
            </a:r>
            <a:r>
              <a:rPr lang="nl-NL" sz="1200" kern="1200" dirty="0" err="1" smtClean="0">
                <a:solidFill>
                  <a:schemeClr val="tx1"/>
                </a:solidFill>
                <a:latin typeface="+mn-lt"/>
                <a:ea typeface="+mn-ea"/>
                <a:cs typeface="+mn-cs"/>
              </a:rPr>
              <a:t>Coutinho</a:t>
            </a:r>
            <a:r>
              <a:rPr lang="nl-NL" sz="1200" kern="1200" dirty="0" smtClean="0">
                <a:solidFill>
                  <a:schemeClr val="tx1"/>
                </a:solidFill>
                <a:latin typeface="+mn-lt"/>
                <a:ea typeface="+mn-ea"/>
                <a:cs typeface="+mn-cs"/>
              </a:rPr>
              <a:t>.</a:t>
            </a:r>
            <a:endParaRPr lang="en-US" sz="1200" kern="1200" smtClean="0">
              <a:solidFill>
                <a:schemeClr val="tx1"/>
              </a:solidFill>
              <a:latin typeface="+mn-lt"/>
              <a:ea typeface="+mn-ea"/>
              <a:cs typeface="+mn-cs"/>
            </a:endParaRPr>
          </a:p>
          <a:p>
            <a:pPr>
              <a:spcBef>
                <a:spcPct val="0"/>
              </a:spcBef>
            </a:pPr>
            <a:endParaRPr lang="en-GB" dirty="0" smtClean="0"/>
          </a:p>
        </p:txBody>
      </p:sp>
    </p:spTree>
    <p:extLst>
      <p:ext uri="{BB962C8B-B14F-4D97-AF65-F5344CB8AC3E}">
        <p14:creationId xmlns="" xmlns:p14="http://schemas.microsoft.com/office/powerpoint/2010/main" val="228475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6</a:t>
            </a:fld>
            <a:endParaRPr lang="nl-NL">
              <a:solidFill>
                <a:prstClr val="black"/>
              </a:solidFill>
            </a:endParaRPr>
          </a:p>
        </p:txBody>
      </p:sp>
    </p:spTree>
    <p:extLst>
      <p:ext uri="{BB962C8B-B14F-4D97-AF65-F5344CB8AC3E}">
        <p14:creationId xmlns="" xmlns:p14="http://schemas.microsoft.com/office/powerpoint/2010/main" val="4456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108</a:t>
            </a:r>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7</a:t>
            </a:fld>
            <a:endParaRPr lang="nl-NL"/>
          </a:p>
        </p:txBody>
      </p:sp>
    </p:spTree>
    <p:extLst>
      <p:ext uri="{BB962C8B-B14F-4D97-AF65-F5344CB8AC3E}">
        <p14:creationId xmlns="" xmlns:p14="http://schemas.microsoft.com/office/powerpoint/2010/main" val="276135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108</a:t>
            </a:r>
            <a:endParaRPr lang="nl-NL" dirty="0"/>
          </a:p>
        </p:txBody>
      </p:sp>
      <p:sp>
        <p:nvSpPr>
          <p:cNvPr id="4" name="Tijdelijke aanduiding voor dianummer 3"/>
          <p:cNvSpPr>
            <a:spLocks noGrp="1"/>
          </p:cNvSpPr>
          <p:nvPr>
            <p:ph type="sldNum" sz="quarter" idx="10"/>
          </p:nvPr>
        </p:nvSpPr>
        <p:spPr/>
        <p:txBody>
          <a:bodyPr/>
          <a:lstStyle/>
          <a:p>
            <a:fld id="{17010B8E-B4C3-41E8-A05B-F2BAB78B8E0E}" type="slidenum">
              <a:rPr lang="nl-NL" smtClean="0"/>
              <a:pPr/>
              <a:t>9</a:t>
            </a:fld>
            <a:endParaRPr lang="nl-NL"/>
          </a:p>
        </p:txBody>
      </p:sp>
    </p:spTree>
    <p:extLst>
      <p:ext uri="{BB962C8B-B14F-4D97-AF65-F5344CB8AC3E}">
        <p14:creationId xmlns="" xmlns:p14="http://schemas.microsoft.com/office/powerpoint/2010/main" val="276135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Hst 7, p. 56</a:t>
            </a:r>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12</a:t>
            </a:fld>
            <a:endParaRPr lang="nl-NL">
              <a:solidFill>
                <a:prstClr val="black"/>
              </a:solidFill>
            </a:endParaRPr>
          </a:p>
        </p:txBody>
      </p:sp>
    </p:spTree>
    <p:extLst>
      <p:ext uri="{BB962C8B-B14F-4D97-AF65-F5344CB8AC3E}">
        <p14:creationId xmlns="" xmlns:p14="http://schemas.microsoft.com/office/powerpoint/2010/main" val="412381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P58</a:t>
            </a:r>
          </a:p>
          <a:p>
            <a:pPr>
              <a:spcBef>
                <a:spcPct val="0"/>
              </a:spcBef>
            </a:pPr>
            <a:endParaRPr lang="nl-NL" dirty="0"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13</a:t>
            </a:fld>
            <a:endParaRPr lang="nl-NL">
              <a:solidFill>
                <a:prstClr val="black"/>
              </a:solidFill>
            </a:endParaRPr>
          </a:p>
        </p:txBody>
      </p:sp>
    </p:spTree>
    <p:extLst>
      <p:ext uri="{BB962C8B-B14F-4D97-AF65-F5344CB8AC3E}">
        <p14:creationId xmlns="" xmlns:p14="http://schemas.microsoft.com/office/powerpoint/2010/main" val="17650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P58</a:t>
            </a:r>
          </a:p>
          <a:p>
            <a:pPr>
              <a:spcBef>
                <a:spcPct val="0"/>
              </a:spcBef>
            </a:pPr>
            <a:endParaRPr lang="nl-NL" dirty="0"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14</a:t>
            </a:fld>
            <a:endParaRPr lang="nl-NL">
              <a:solidFill>
                <a:prstClr val="black"/>
              </a:solidFill>
            </a:endParaRPr>
          </a:p>
        </p:txBody>
      </p:sp>
    </p:spTree>
    <p:extLst>
      <p:ext uri="{BB962C8B-B14F-4D97-AF65-F5344CB8AC3E}">
        <p14:creationId xmlns="" xmlns:p14="http://schemas.microsoft.com/office/powerpoint/2010/main" val="310811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Hst 7, p. 56</a:t>
            </a:r>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15</a:t>
            </a:fld>
            <a:endParaRPr lang="nl-NL">
              <a:solidFill>
                <a:prstClr val="black"/>
              </a:solidFill>
            </a:endParaRPr>
          </a:p>
        </p:txBody>
      </p:sp>
    </p:spTree>
    <p:extLst>
      <p:ext uri="{BB962C8B-B14F-4D97-AF65-F5344CB8AC3E}">
        <p14:creationId xmlns="" xmlns:p14="http://schemas.microsoft.com/office/powerpoint/2010/main" val="91321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P58</a:t>
            </a:r>
          </a:p>
          <a:p>
            <a:pPr>
              <a:spcBef>
                <a:spcPct val="0"/>
              </a:spcBef>
            </a:pPr>
            <a:endParaRPr lang="nl-NL" dirty="0"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CA8A2-1BE0-4318-BB52-3E59EF8868E3}" type="slidenum">
              <a:rPr lang="nl-NL">
                <a:solidFill>
                  <a:prstClr val="black"/>
                </a:solidFill>
              </a:rPr>
              <a:pPr/>
              <a:t>16</a:t>
            </a:fld>
            <a:endParaRPr lang="nl-NL">
              <a:solidFill>
                <a:prstClr val="black"/>
              </a:solidFill>
            </a:endParaRPr>
          </a:p>
        </p:txBody>
      </p:sp>
    </p:spTree>
    <p:extLst>
      <p:ext uri="{BB962C8B-B14F-4D97-AF65-F5344CB8AC3E}">
        <p14:creationId xmlns="" xmlns:p14="http://schemas.microsoft.com/office/powerpoint/2010/main" val="2644029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3" name="Afbeelding 12" descr="shutterstock_12043852_bew_klein2.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9144000" cy="5274080"/>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40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
        <p:nvSpPr>
          <p:cNvPr id="10" name="Rechthoek 9"/>
          <p:cNvSpPr/>
          <p:nvPr userDrawn="1"/>
        </p:nvSpPr>
        <p:spPr>
          <a:xfrm>
            <a:off x="2439792" y="3683000"/>
            <a:ext cx="6704207"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spTree>
    <p:extLst>
      <p:ext uri="{BB962C8B-B14F-4D97-AF65-F5344CB8AC3E}">
        <p14:creationId xmlns=""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pPr/>
              <a:t>18-12-2014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03BF-A17C-4846-9E8E-9066EF5C02B5}" type="datetimeFigureOut">
              <a:rPr lang="nl-NL" smtClean="0"/>
              <a:pPr/>
              <a:t>18-12-2014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pPr/>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Word-document1.docx"/></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2.mp3" TargetMode="External"/><Relationship Id="rId4" Type="http://schemas.openxmlformats.org/officeDocument/2006/relationships/hyperlink" Target="../../../1.mp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617788" y="1436688"/>
            <a:ext cx="6315075" cy="2040803"/>
          </a:xfrm>
        </p:spPr>
        <p:txBody>
          <a:bodyPr>
            <a:normAutofit/>
          </a:bodyPr>
          <a:lstStyle/>
          <a:p>
            <a:r>
              <a:rPr lang="nl-NL" sz="4400" dirty="0" smtClean="0">
                <a:solidFill>
                  <a:schemeClr val="tx1">
                    <a:lumMod val="95000"/>
                    <a:lumOff val="5000"/>
                  </a:schemeClr>
                </a:solidFill>
                <a:latin typeface="Arial" charset="0"/>
                <a:cs typeface="Arial" charset="0"/>
              </a:rPr>
              <a:t>Vaktaalproblemen en genredidactiek</a:t>
            </a:r>
            <a:endParaRPr lang="en-GB" sz="3600" dirty="0" smtClean="0">
              <a:solidFill>
                <a:schemeClr val="tx1">
                  <a:lumMod val="95000"/>
                  <a:lumOff val="5000"/>
                </a:schemeClr>
              </a:solidFill>
              <a:latin typeface="Arial" charset="0"/>
              <a:cs typeface="Arial" charset="0"/>
            </a:endParaRPr>
          </a:p>
        </p:txBody>
      </p:sp>
      <p:sp>
        <p:nvSpPr>
          <p:cNvPr id="3075" name="Rectangle 3"/>
          <p:cNvSpPr>
            <a:spLocks noGrp="1" noChangeArrowheads="1"/>
          </p:cNvSpPr>
          <p:nvPr>
            <p:ph type="subTitle" idx="1"/>
          </p:nvPr>
        </p:nvSpPr>
        <p:spPr>
          <a:xfrm>
            <a:off x="2617788" y="4365625"/>
            <a:ext cx="5840412" cy="1605967"/>
          </a:xfrm>
        </p:spPr>
        <p:txBody>
          <a:bodyPr rtlCol="0">
            <a:normAutofit/>
          </a:bodyPr>
          <a:lstStyle/>
          <a:p>
            <a:pPr fontAlgn="auto">
              <a:spcAft>
                <a:spcPts val="0"/>
              </a:spcAft>
              <a:buFont typeface="Arial"/>
              <a:buNone/>
              <a:defRPr/>
            </a:pPr>
            <a:r>
              <a:rPr lang="en-GB" sz="1800" dirty="0" smtClean="0"/>
              <a:t>Herman Schalk</a:t>
            </a:r>
          </a:p>
          <a:p>
            <a:pPr fontAlgn="auto">
              <a:spcAft>
                <a:spcPts val="0"/>
              </a:spcAft>
              <a:buFont typeface="Arial"/>
              <a:buNone/>
              <a:defRPr/>
            </a:pPr>
            <a:r>
              <a:rPr lang="en-GB" sz="1800" dirty="0" smtClean="0"/>
              <a:t>WND </a:t>
            </a:r>
            <a:r>
              <a:rPr lang="en-GB" sz="1800" dirty="0" err="1" smtClean="0"/>
              <a:t>conferentie</a:t>
            </a:r>
            <a:r>
              <a:rPr lang="en-GB" sz="1800" dirty="0" smtClean="0"/>
              <a:t>, 12 </a:t>
            </a:r>
            <a:r>
              <a:rPr lang="en-GB" sz="1800" dirty="0" err="1" smtClean="0"/>
              <a:t>december</a:t>
            </a:r>
            <a:r>
              <a:rPr lang="en-GB" sz="1800" dirty="0" smtClean="0"/>
              <a:t> 2014</a:t>
            </a:r>
          </a:p>
        </p:txBody>
      </p:sp>
    </p:spTree>
    <p:extLst>
      <p:ext uri="{BB962C8B-B14F-4D97-AF65-F5344CB8AC3E}">
        <p14:creationId xmlns="" xmlns:p14="http://schemas.microsoft.com/office/powerpoint/2010/main" val="2773696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Eigenschappen van Verklaring</a:t>
            </a:r>
            <a:endParaRPr lang="nl-NL" dirty="0"/>
          </a:p>
        </p:txBody>
      </p:sp>
      <p:sp>
        <p:nvSpPr>
          <p:cNvPr id="3" name="Tijdelijke aanduiding voor inhoud 2"/>
          <p:cNvSpPr>
            <a:spLocks noGrp="1"/>
          </p:cNvSpPr>
          <p:nvPr>
            <p:ph idx="1"/>
          </p:nvPr>
        </p:nvSpPr>
        <p:spPr/>
        <p:txBody>
          <a:bodyPr/>
          <a:lstStyle/>
          <a:p>
            <a:r>
              <a:rPr lang="nl-NL" dirty="0" smtClean="0"/>
              <a:t>Sociaal doel: hoe en waarom?</a:t>
            </a:r>
          </a:p>
          <a:p>
            <a:r>
              <a:rPr lang="nl-NL" dirty="0" smtClean="0"/>
              <a:t>Opbouw: Identificatie ^ Verklaring/sequentie</a:t>
            </a:r>
          </a:p>
          <a:p>
            <a:r>
              <a:rPr lang="nl-NL" dirty="0" smtClean="0"/>
              <a:t>Afstandelijke, feitelijke toon</a:t>
            </a:r>
          </a:p>
          <a:p>
            <a:r>
              <a:rPr lang="nl-NL" dirty="0" smtClean="0"/>
              <a:t>Vaak tegenwoordige tijd</a:t>
            </a:r>
          </a:p>
          <a:p>
            <a:r>
              <a:rPr lang="nl-NL" dirty="0" smtClean="0"/>
              <a:t>Veel verbindingswoorden: doordat, dus, ...</a:t>
            </a:r>
          </a:p>
          <a:p>
            <a:r>
              <a:rPr lang="nl-NL" dirty="0" smtClean="0"/>
              <a:t>Een voorbeeld: serie en parallel</a:t>
            </a:r>
            <a:endParaRPr lang="nl-NL" dirty="0"/>
          </a:p>
        </p:txBody>
      </p:sp>
    </p:spTree>
    <p:extLst>
      <p:ext uri="{BB962C8B-B14F-4D97-AF65-F5344CB8AC3E}">
        <p14:creationId xmlns="" xmlns:p14="http://schemas.microsoft.com/office/powerpoint/2010/main" val="378178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Schakelingen</a:t>
            </a:r>
            <a:endParaRPr lang="nl-NL" dirty="0"/>
          </a:p>
        </p:txBody>
      </p:sp>
      <p:pic>
        <p:nvPicPr>
          <p:cNvPr id="4" name="Tijdelijke aanduiding voor inhoud 3"/>
          <p:cNvPicPr>
            <a:picLocks noGrp="1"/>
          </p:cNvPicPr>
          <p:nvPr>
            <p:ph idx="1"/>
          </p:nvPr>
        </p:nvPicPr>
        <p:blipFill>
          <a:blip r:embed="rId2"/>
          <a:stretch>
            <a:fillRect/>
          </a:stretch>
        </p:blipFill>
        <p:spPr>
          <a:xfrm>
            <a:off x="2830064" y="1344004"/>
            <a:ext cx="3483871" cy="2519177"/>
          </a:xfrm>
          <a:prstGeom prst="rect">
            <a:avLst/>
          </a:prstGeom>
        </p:spPr>
      </p:pic>
      <p:sp>
        <p:nvSpPr>
          <p:cNvPr id="6" name="Tijdelijke aanduiding voor inhoud 4"/>
          <p:cNvSpPr txBox="1">
            <a:spLocks/>
          </p:cNvSpPr>
          <p:nvPr/>
        </p:nvSpPr>
        <p:spPr>
          <a:xfrm>
            <a:off x="457206" y="4314339"/>
            <a:ext cx="8229600" cy="1055914"/>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200" dirty="0"/>
              <a:t>In </a:t>
            </a:r>
            <a:r>
              <a:rPr lang="nl-NL" sz="2200" dirty="0" smtClean="0"/>
              <a:t>de figuur zie </a:t>
            </a:r>
            <a:r>
              <a:rPr lang="nl-NL" sz="2200" dirty="0"/>
              <a:t>je dat de lampjes in de serieschakeling niet even fel branden als in de parallelschakeling. </a:t>
            </a:r>
          </a:p>
          <a:p>
            <a:pPr marL="0" indent="0">
              <a:buFont typeface="Arial"/>
              <a:buNone/>
            </a:pPr>
            <a:endParaRPr lang="nl-NL" dirty="0"/>
          </a:p>
        </p:txBody>
      </p:sp>
    </p:spTree>
    <p:extLst>
      <p:ext uri="{BB962C8B-B14F-4D97-AF65-F5344CB8AC3E}">
        <p14:creationId xmlns="" xmlns:p14="http://schemas.microsoft.com/office/powerpoint/2010/main" val="342399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(1)</a:t>
            </a:r>
          </a:p>
        </p:txBody>
      </p:sp>
      <p:sp>
        <p:nvSpPr>
          <p:cNvPr id="5" name="Tijdelijke aanduiding voor inhoud 4"/>
          <p:cNvSpPr>
            <a:spLocks noGrp="1"/>
          </p:cNvSpPr>
          <p:nvPr>
            <p:ph idx="1"/>
          </p:nvPr>
        </p:nvSpPr>
        <p:spPr>
          <a:xfrm>
            <a:off x="457200" y="1824030"/>
            <a:ext cx="8229600" cy="4525963"/>
          </a:xfrm>
        </p:spPr>
        <p:txBody>
          <a:bodyPr>
            <a:normAutofit/>
          </a:bodyPr>
          <a:lstStyle/>
          <a:p>
            <a:pPr marL="0" indent="0">
              <a:lnSpc>
                <a:spcPct val="115000"/>
              </a:lnSpc>
              <a:spcAft>
                <a:spcPts val="1000"/>
              </a:spcAft>
              <a:buNone/>
            </a:pPr>
            <a:r>
              <a:rPr lang="nl-NL" sz="1900" dirty="0">
                <a:ea typeface="Calibri"/>
                <a:cs typeface="Times New Roman"/>
              </a:rPr>
              <a:t/>
            </a:r>
            <a:br>
              <a:rPr lang="nl-NL" sz="1900" dirty="0">
                <a:ea typeface="Calibri"/>
                <a:cs typeface="Times New Roman"/>
              </a:rPr>
            </a:br>
            <a:r>
              <a:rPr lang="nl-NL" sz="1900" dirty="0">
                <a:ea typeface="Calibri"/>
                <a:cs typeface="Times New Roman"/>
              </a:rPr>
              <a:t>Figuur 6.26</a:t>
            </a:r>
          </a:p>
          <a:p>
            <a:pPr marL="0" indent="0">
              <a:lnSpc>
                <a:spcPct val="115000"/>
              </a:lnSpc>
              <a:spcAft>
                <a:spcPts val="1000"/>
              </a:spcAft>
              <a:buNone/>
            </a:pPr>
            <a:r>
              <a:rPr lang="nl-NL" sz="1900" dirty="0">
                <a:ea typeface="Calibri"/>
                <a:cs typeface="Times New Roman"/>
              </a:rPr>
              <a:t> </a:t>
            </a:r>
          </a:p>
          <a:p>
            <a:pPr marL="0" indent="0">
              <a:lnSpc>
                <a:spcPct val="115000"/>
              </a:lnSpc>
              <a:spcAft>
                <a:spcPts val="1000"/>
              </a:spcAft>
              <a:buNone/>
            </a:pPr>
            <a:r>
              <a:rPr lang="nl-NL" sz="2000" dirty="0">
                <a:ea typeface="Calibri"/>
                <a:cs typeface="Times New Roman"/>
              </a:rPr>
              <a:t>In de parallelschakeling van figuur 6.26b is de spanning over elk lampje gelijk aan de batterijspanning. De stroomsterkte door elk lampje is daardoor gelijk aan de stroomsterkte bij de schakeling van figuur 6.26a. De stroomsterkte door en de spanning over een lampje zijn dus in beide schakelingen gelijk. </a:t>
            </a:r>
          </a:p>
          <a:p>
            <a:pPr marL="0" indent="0">
              <a:lnSpc>
                <a:spcPct val="115000"/>
              </a:lnSpc>
              <a:spcAft>
                <a:spcPts val="1000"/>
              </a:spcAft>
              <a:buNone/>
            </a:pPr>
            <a:r>
              <a:rPr lang="nl-NL" sz="2000" dirty="0">
                <a:ea typeface="Calibri"/>
                <a:cs typeface="Times New Roman"/>
              </a:rPr>
              <a:t>Uit P = U </a:t>
            </a:r>
            <a:r>
              <a:rPr lang="nl-NL" sz="2000" dirty="0">
                <a:ea typeface="Calibri"/>
                <a:cs typeface="Times New Roman"/>
                <a:sym typeface="Symbol"/>
              </a:rPr>
              <a:t></a:t>
            </a:r>
            <a:r>
              <a:rPr lang="nl-NL" sz="2000" dirty="0">
                <a:ea typeface="Calibri"/>
                <a:cs typeface="Times New Roman"/>
              </a:rPr>
              <a:t> I volgt dan dat het vermogen van een lampje in beide schakelingen ook gelijk is. De lampjes branden in beide schakelingen dus even fel.</a:t>
            </a:r>
          </a:p>
        </p:txBody>
      </p:sp>
    </p:spTree>
    <p:extLst>
      <p:ext uri="{BB962C8B-B14F-4D97-AF65-F5344CB8AC3E}">
        <p14:creationId xmlns="" xmlns:p14="http://schemas.microsoft.com/office/powerpoint/2010/main" val="13242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(2)</a:t>
            </a:r>
          </a:p>
        </p:txBody>
      </p:sp>
      <p:sp>
        <p:nvSpPr>
          <p:cNvPr id="5" name="Tijdelijke aanduiding voor inhoud 4"/>
          <p:cNvSpPr>
            <a:spLocks noGrp="1"/>
          </p:cNvSpPr>
          <p:nvPr>
            <p:ph idx="1"/>
          </p:nvPr>
        </p:nvSpPr>
        <p:spPr>
          <a:xfrm>
            <a:off x="457200" y="1765974"/>
            <a:ext cx="8229600" cy="4969777"/>
          </a:xfrm>
        </p:spPr>
        <p:txBody>
          <a:bodyPr>
            <a:normAutofit/>
          </a:bodyPr>
          <a:lstStyle/>
          <a:p>
            <a:pPr marL="0" indent="0">
              <a:lnSpc>
                <a:spcPct val="115000"/>
              </a:lnSpc>
              <a:spcAft>
                <a:spcPts val="1000"/>
              </a:spcAft>
              <a:buNone/>
            </a:pPr>
            <a:r>
              <a:rPr lang="nl-NL" sz="1800" dirty="0">
                <a:ea typeface="Calibri"/>
                <a:cs typeface="Times New Roman"/>
              </a:rPr>
              <a:t/>
            </a:r>
            <a:br>
              <a:rPr lang="nl-NL" sz="1800" dirty="0">
                <a:ea typeface="Calibri"/>
                <a:cs typeface="Times New Roman"/>
              </a:rPr>
            </a:br>
            <a:r>
              <a:rPr lang="nl-NL" sz="1800" dirty="0" smtClean="0">
                <a:ea typeface="Calibri"/>
                <a:cs typeface="Times New Roman"/>
              </a:rPr>
              <a:t>Figuur </a:t>
            </a:r>
            <a:r>
              <a:rPr lang="nl-NL" sz="1800" dirty="0">
                <a:ea typeface="Calibri"/>
                <a:cs typeface="Times New Roman"/>
              </a:rPr>
              <a:t>6.26</a:t>
            </a:r>
          </a:p>
          <a:p>
            <a:pPr marL="0" indent="0">
              <a:lnSpc>
                <a:spcPct val="115000"/>
              </a:lnSpc>
              <a:spcAft>
                <a:spcPts val="1000"/>
              </a:spcAft>
              <a:buNone/>
            </a:pPr>
            <a:endParaRPr lang="nl-NL" sz="2200" dirty="0" smtClean="0">
              <a:ea typeface="Calibri"/>
              <a:cs typeface="Times New Roman"/>
            </a:endParaRPr>
          </a:p>
          <a:p>
            <a:pPr marL="0" indent="0">
              <a:lnSpc>
                <a:spcPct val="115000"/>
              </a:lnSpc>
              <a:spcAft>
                <a:spcPts val="1000"/>
              </a:spcAft>
              <a:buNone/>
            </a:pPr>
            <a:r>
              <a:rPr lang="nl-NL" sz="2000" dirty="0" smtClean="0">
                <a:ea typeface="Calibri"/>
                <a:cs typeface="Times New Roman"/>
              </a:rPr>
              <a:t>Als je een lampje in serie schakelt met een ander lampje, neemt de totale weerstand toe. De batterijspanning verandert echter niet. De totale stroomsterkte in de schakeling van figuur 6.26c is dus kleiner dan in de schakeling met maar één lampje. In een serieschakeling verdeelt de batterijspanning zich over de twee lampjes. </a:t>
            </a:r>
          </a:p>
          <a:p>
            <a:pPr marL="0" indent="0">
              <a:lnSpc>
                <a:spcPct val="115000"/>
              </a:lnSpc>
              <a:spcAft>
                <a:spcPts val="1000"/>
              </a:spcAft>
              <a:buNone/>
            </a:pPr>
            <a:r>
              <a:rPr lang="nl-NL" sz="2000" dirty="0" smtClean="0">
                <a:ea typeface="Calibri"/>
                <a:cs typeface="Times New Roman"/>
              </a:rPr>
              <a:t>(...) De stroomsterkte door en de spanning over een lampje zijn dus kleiner.</a:t>
            </a:r>
            <a:endParaRPr lang="nl-NL" sz="2000" dirty="0">
              <a:ea typeface="Calibri"/>
              <a:cs typeface="Times New Roman"/>
            </a:endParaRPr>
          </a:p>
        </p:txBody>
      </p:sp>
    </p:spTree>
    <p:extLst>
      <p:ext uri="{BB962C8B-B14F-4D97-AF65-F5344CB8AC3E}">
        <p14:creationId xmlns="" xmlns:p14="http://schemas.microsoft.com/office/powerpoint/2010/main" val="381124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(3)</a:t>
            </a:r>
          </a:p>
        </p:txBody>
      </p:sp>
      <p:sp>
        <p:nvSpPr>
          <p:cNvPr id="5" name="Tijdelijke aanduiding voor inhoud 4"/>
          <p:cNvSpPr>
            <a:spLocks noGrp="1"/>
          </p:cNvSpPr>
          <p:nvPr>
            <p:ph idx="1"/>
          </p:nvPr>
        </p:nvSpPr>
        <p:spPr>
          <a:xfrm>
            <a:off x="457200" y="1795002"/>
            <a:ext cx="8229600" cy="4969777"/>
          </a:xfrm>
        </p:spPr>
        <p:txBody>
          <a:bodyPr>
            <a:normAutofit/>
          </a:bodyPr>
          <a:lstStyle/>
          <a:p>
            <a:pPr marL="0" indent="0">
              <a:lnSpc>
                <a:spcPct val="115000"/>
              </a:lnSpc>
              <a:spcAft>
                <a:spcPts val="1000"/>
              </a:spcAft>
              <a:buNone/>
            </a:pPr>
            <a:r>
              <a:rPr lang="nl-NL" sz="1800" dirty="0">
                <a:ea typeface="Calibri"/>
                <a:cs typeface="Times New Roman"/>
              </a:rPr>
              <a:t/>
            </a:r>
            <a:br>
              <a:rPr lang="nl-NL" sz="1800" dirty="0">
                <a:ea typeface="Calibri"/>
                <a:cs typeface="Times New Roman"/>
              </a:rPr>
            </a:br>
            <a:r>
              <a:rPr lang="nl-NL" sz="1800" dirty="0" smtClean="0">
                <a:ea typeface="Calibri"/>
                <a:cs typeface="Times New Roman"/>
              </a:rPr>
              <a:t>Figuur </a:t>
            </a:r>
            <a:r>
              <a:rPr lang="nl-NL" sz="1800" dirty="0">
                <a:ea typeface="Calibri"/>
                <a:cs typeface="Times New Roman"/>
              </a:rPr>
              <a:t>6.26</a:t>
            </a:r>
          </a:p>
          <a:p>
            <a:pPr marL="0" indent="0">
              <a:lnSpc>
                <a:spcPct val="115000"/>
              </a:lnSpc>
              <a:spcAft>
                <a:spcPts val="1000"/>
              </a:spcAft>
              <a:buNone/>
            </a:pPr>
            <a:endParaRPr lang="nl-NL" sz="2200" dirty="0" smtClean="0">
              <a:ea typeface="Calibri"/>
              <a:cs typeface="Times New Roman"/>
            </a:endParaRPr>
          </a:p>
          <a:p>
            <a:pPr marL="0" indent="0">
              <a:lnSpc>
                <a:spcPct val="115000"/>
              </a:lnSpc>
              <a:spcAft>
                <a:spcPts val="1000"/>
              </a:spcAft>
              <a:buNone/>
            </a:pPr>
            <a:r>
              <a:rPr lang="nl-NL" sz="2200" dirty="0" smtClean="0">
                <a:ea typeface="Calibri"/>
                <a:cs typeface="Times New Roman"/>
              </a:rPr>
              <a:t>Uit </a:t>
            </a:r>
            <a:r>
              <a:rPr lang="nl-NL" sz="2000" dirty="0">
                <a:ea typeface="Calibri"/>
                <a:cs typeface="Times New Roman"/>
              </a:rPr>
              <a:t>P = U </a:t>
            </a:r>
            <a:r>
              <a:rPr lang="nl-NL" sz="2000" dirty="0">
                <a:ea typeface="Calibri"/>
                <a:cs typeface="Times New Roman"/>
                <a:sym typeface="Symbol"/>
              </a:rPr>
              <a:t></a:t>
            </a:r>
            <a:r>
              <a:rPr lang="nl-NL" sz="2000" dirty="0">
                <a:ea typeface="Calibri"/>
                <a:cs typeface="Times New Roman"/>
              </a:rPr>
              <a:t> I </a:t>
            </a:r>
            <a:r>
              <a:rPr lang="nl-NL" sz="2000" dirty="0" smtClean="0">
                <a:ea typeface="Calibri"/>
                <a:cs typeface="Times New Roman"/>
              </a:rPr>
              <a:t> volgt dan dat het vermogen van het lampje in de serieschakeling kleiner is dan het vermogen van het lampje in een schakeling met maar één lampje. Beide lampjes branden daardoor minder fel dan het ene lampje.</a:t>
            </a:r>
          </a:p>
          <a:p>
            <a:pPr marL="0" indent="0">
              <a:lnSpc>
                <a:spcPct val="115000"/>
              </a:lnSpc>
              <a:spcAft>
                <a:spcPts val="1000"/>
              </a:spcAft>
              <a:buNone/>
            </a:pPr>
            <a:r>
              <a:rPr lang="nl-NL" sz="2000" dirty="0" smtClean="0">
                <a:ea typeface="Calibri"/>
                <a:cs typeface="Times New Roman"/>
              </a:rPr>
              <a:t>De batterij in de serieschakeling levert dus een kleiner vermogen. De spanning is gelijk, maar de stroomsterkte is kleiner.</a:t>
            </a:r>
          </a:p>
          <a:p>
            <a:pPr marL="0" indent="0">
              <a:lnSpc>
                <a:spcPct val="115000"/>
              </a:lnSpc>
              <a:spcAft>
                <a:spcPts val="1000"/>
              </a:spcAft>
              <a:buNone/>
            </a:pPr>
            <a:r>
              <a:rPr lang="nl-NL" sz="2000" dirty="0" smtClean="0">
                <a:ea typeface="Calibri"/>
                <a:cs typeface="Times New Roman"/>
              </a:rPr>
              <a:t>(</a:t>
            </a:r>
            <a:r>
              <a:rPr lang="nl-NL" sz="2000" i="1" dirty="0" smtClean="0">
                <a:ea typeface="Calibri"/>
                <a:cs typeface="Times New Roman"/>
              </a:rPr>
              <a:t>Systematische natuurkunde, basisboek, havo 4, 2012)</a:t>
            </a:r>
            <a:endParaRPr lang="nl-NL" sz="2200" dirty="0">
              <a:ea typeface="Calibri"/>
              <a:cs typeface="Times New Roman"/>
            </a:endParaRPr>
          </a:p>
        </p:txBody>
      </p:sp>
    </p:spTree>
    <p:extLst>
      <p:ext uri="{BB962C8B-B14F-4D97-AF65-F5344CB8AC3E}">
        <p14:creationId xmlns="" xmlns:p14="http://schemas.microsoft.com/office/powerpoint/2010/main" val="70429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(1)</a:t>
            </a:r>
          </a:p>
        </p:txBody>
      </p:sp>
      <p:sp>
        <p:nvSpPr>
          <p:cNvPr id="5" name="Tijdelijke aanduiding voor inhoud 4"/>
          <p:cNvSpPr>
            <a:spLocks noGrp="1"/>
          </p:cNvSpPr>
          <p:nvPr>
            <p:ph idx="1"/>
          </p:nvPr>
        </p:nvSpPr>
        <p:spPr>
          <a:xfrm>
            <a:off x="457200" y="1824030"/>
            <a:ext cx="8229600" cy="4525963"/>
          </a:xfrm>
        </p:spPr>
        <p:txBody>
          <a:bodyPr>
            <a:normAutofit/>
          </a:bodyPr>
          <a:lstStyle/>
          <a:p>
            <a:pPr marL="0" indent="0">
              <a:lnSpc>
                <a:spcPct val="115000"/>
              </a:lnSpc>
              <a:spcAft>
                <a:spcPts val="1000"/>
              </a:spcAft>
              <a:buNone/>
            </a:pPr>
            <a:r>
              <a:rPr lang="nl-NL" sz="1900" dirty="0">
                <a:ea typeface="Calibri"/>
                <a:cs typeface="Times New Roman"/>
              </a:rPr>
              <a:t/>
            </a:r>
            <a:br>
              <a:rPr lang="nl-NL" sz="1900" dirty="0">
                <a:ea typeface="Calibri"/>
                <a:cs typeface="Times New Roman"/>
              </a:rPr>
            </a:br>
            <a:r>
              <a:rPr lang="nl-NL" sz="1900" dirty="0">
                <a:ea typeface="Calibri"/>
                <a:cs typeface="Times New Roman"/>
              </a:rPr>
              <a:t>Figuur 6.26</a:t>
            </a:r>
          </a:p>
          <a:p>
            <a:pPr marL="0" indent="0">
              <a:lnSpc>
                <a:spcPct val="115000"/>
              </a:lnSpc>
              <a:spcAft>
                <a:spcPts val="1000"/>
              </a:spcAft>
              <a:buNone/>
            </a:pPr>
            <a:r>
              <a:rPr lang="nl-NL" sz="1900" dirty="0">
                <a:ea typeface="Calibri"/>
                <a:cs typeface="Times New Roman"/>
              </a:rPr>
              <a:t> </a:t>
            </a:r>
          </a:p>
          <a:p>
            <a:pPr marL="0" indent="0">
              <a:lnSpc>
                <a:spcPct val="115000"/>
              </a:lnSpc>
              <a:spcAft>
                <a:spcPts val="1000"/>
              </a:spcAft>
              <a:buNone/>
            </a:pPr>
            <a:r>
              <a:rPr lang="nl-NL" sz="2000" dirty="0">
                <a:ea typeface="Calibri"/>
                <a:cs typeface="Times New Roman"/>
              </a:rPr>
              <a:t>In de </a:t>
            </a:r>
            <a:r>
              <a:rPr lang="nl-NL" sz="2000" u="sng" dirty="0">
                <a:ea typeface="Calibri"/>
                <a:cs typeface="Times New Roman"/>
              </a:rPr>
              <a:t>parallelschakeling</a:t>
            </a:r>
            <a:r>
              <a:rPr lang="nl-NL" sz="2000" dirty="0">
                <a:ea typeface="Calibri"/>
                <a:cs typeface="Times New Roman"/>
              </a:rPr>
              <a:t> van figuur 6.26b is de </a:t>
            </a:r>
            <a:r>
              <a:rPr lang="nl-NL" sz="2000" u="sng" dirty="0">
                <a:ea typeface="Calibri"/>
                <a:cs typeface="Times New Roman"/>
              </a:rPr>
              <a:t>spanning over </a:t>
            </a:r>
            <a:r>
              <a:rPr lang="nl-NL" sz="2000" dirty="0">
                <a:ea typeface="Calibri"/>
                <a:cs typeface="Times New Roman"/>
              </a:rPr>
              <a:t>elk lampje </a:t>
            </a:r>
            <a:r>
              <a:rPr lang="nl-NL" sz="2000" u="sng" dirty="0">
                <a:ea typeface="Calibri"/>
                <a:cs typeface="Times New Roman"/>
              </a:rPr>
              <a:t>gelijk</a:t>
            </a:r>
            <a:r>
              <a:rPr lang="nl-NL" sz="2000" dirty="0">
                <a:ea typeface="Calibri"/>
                <a:cs typeface="Times New Roman"/>
              </a:rPr>
              <a:t> aan de </a:t>
            </a:r>
            <a:r>
              <a:rPr lang="nl-NL" sz="2000" u="sng" dirty="0">
                <a:ea typeface="Calibri"/>
                <a:cs typeface="Times New Roman"/>
              </a:rPr>
              <a:t>batterijspanning</a:t>
            </a:r>
            <a:r>
              <a:rPr lang="nl-NL" sz="2000" dirty="0">
                <a:ea typeface="Calibri"/>
                <a:cs typeface="Times New Roman"/>
              </a:rPr>
              <a:t>. De </a:t>
            </a:r>
            <a:r>
              <a:rPr lang="nl-NL" sz="2000" u="sng" dirty="0">
                <a:ea typeface="Calibri"/>
                <a:cs typeface="Times New Roman"/>
              </a:rPr>
              <a:t>stroomsterkte door </a:t>
            </a:r>
            <a:r>
              <a:rPr lang="nl-NL" sz="2000" dirty="0">
                <a:ea typeface="Calibri"/>
                <a:cs typeface="Times New Roman"/>
              </a:rPr>
              <a:t>elk lampje is </a:t>
            </a:r>
            <a:r>
              <a:rPr lang="nl-NL" sz="2000" b="1" dirty="0">
                <a:ea typeface="Calibri"/>
                <a:cs typeface="Times New Roman"/>
              </a:rPr>
              <a:t>daardoor </a:t>
            </a:r>
            <a:r>
              <a:rPr lang="nl-NL" sz="2000" u="sng" dirty="0">
                <a:ea typeface="Calibri"/>
                <a:cs typeface="Times New Roman"/>
              </a:rPr>
              <a:t>gelijk</a:t>
            </a:r>
            <a:r>
              <a:rPr lang="nl-NL" sz="2000" dirty="0">
                <a:ea typeface="Calibri"/>
                <a:cs typeface="Times New Roman"/>
              </a:rPr>
              <a:t> aan de </a:t>
            </a:r>
            <a:r>
              <a:rPr lang="nl-NL" sz="2000" u="sng" dirty="0">
                <a:ea typeface="Calibri"/>
                <a:cs typeface="Times New Roman"/>
              </a:rPr>
              <a:t>stroomsterkte</a:t>
            </a:r>
            <a:r>
              <a:rPr lang="nl-NL" sz="2000" dirty="0">
                <a:ea typeface="Calibri"/>
                <a:cs typeface="Times New Roman"/>
              </a:rPr>
              <a:t> bij de </a:t>
            </a:r>
            <a:r>
              <a:rPr lang="nl-NL" sz="2000" u="sng" dirty="0">
                <a:ea typeface="Calibri"/>
                <a:cs typeface="Times New Roman"/>
              </a:rPr>
              <a:t>schakeling</a:t>
            </a:r>
            <a:r>
              <a:rPr lang="nl-NL" sz="2000" dirty="0">
                <a:ea typeface="Calibri"/>
                <a:cs typeface="Times New Roman"/>
              </a:rPr>
              <a:t> van figuur 6.26a. De </a:t>
            </a:r>
            <a:r>
              <a:rPr lang="nl-NL" sz="2000" u="sng" dirty="0">
                <a:ea typeface="Calibri"/>
                <a:cs typeface="Times New Roman"/>
              </a:rPr>
              <a:t>stroomsterkte</a:t>
            </a:r>
            <a:r>
              <a:rPr lang="nl-NL" sz="2000" dirty="0">
                <a:ea typeface="Calibri"/>
                <a:cs typeface="Times New Roman"/>
              </a:rPr>
              <a:t> </a:t>
            </a:r>
            <a:r>
              <a:rPr lang="nl-NL" sz="2000" u="sng" dirty="0">
                <a:ea typeface="Calibri"/>
                <a:cs typeface="Times New Roman"/>
              </a:rPr>
              <a:t>door</a:t>
            </a:r>
            <a:r>
              <a:rPr lang="nl-NL" sz="2000" dirty="0">
                <a:ea typeface="Calibri"/>
                <a:cs typeface="Times New Roman"/>
              </a:rPr>
              <a:t> en de </a:t>
            </a:r>
            <a:r>
              <a:rPr lang="nl-NL" sz="2000" u="sng" dirty="0">
                <a:ea typeface="Calibri"/>
                <a:cs typeface="Times New Roman"/>
              </a:rPr>
              <a:t>spanning over </a:t>
            </a:r>
            <a:r>
              <a:rPr lang="nl-NL" sz="2000" dirty="0">
                <a:ea typeface="Calibri"/>
                <a:cs typeface="Times New Roman"/>
              </a:rPr>
              <a:t>een lampje zijn </a:t>
            </a:r>
            <a:r>
              <a:rPr lang="nl-NL" sz="2000" b="1" dirty="0">
                <a:ea typeface="Calibri"/>
                <a:cs typeface="Times New Roman"/>
              </a:rPr>
              <a:t>dus</a:t>
            </a:r>
            <a:r>
              <a:rPr lang="nl-NL" sz="2000" dirty="0">
                <a:ea typeface="Calibri"/>
                <a:cs typeface="Times New Roman"/>
              </a:rPr>
              <a:t> in beide </a:t>
            </a:r>
            <a:r>
              <a:rPr lang="nl-NL" sz="2000" u="sng" dirty="0">
                <a:ea typeface="Calibri"/>
                <a:cs typeface="Times New Roman"/>
              </a:rPr>
              <a:t>schakelingen</a:t>
            </a:r>
            <a:r>
              <a:rPr lang="nl-NL" sz="2000" dirty="0">
                <a:ea typeface="Calibri"/>
                <a:cs typeface="Times New Roman"/>
              </a:rPr>
              <a:t> </a:t>
            </a:r>
            <a:r>
              <a:rPr lang="nl-NL" sz="2000" u="sng" dirty="0">
                <a:ea typeface="Calibri"/>
                <a:cs typeface="Times New Roman"/>
              </a:rPr>
              <a:t>gelijk</a:t>
            </a:r>
            <a:r>
              <a:rPr lang="nl-NL" sz="2000" dirty="0">
                <a:ea typeface="Calibri"/>
                <a:cs typeface="Times New Roman"/>
              </a:rPr>
              <a:t>. </a:t>
            </a:r>
          </a:p>
          <a:p>
            <a:pPr marL="0" indent="0">
              <a:lnSpc>
                <a:spcPct val="115000"/>
              </a:lnSpc>
              <a:spcAft>
                <a:spcPts val="1000"/>
              </a:spcAft>
              <a:buNone/>
            </a:pPr>
            <a:r>
              <a:rPr lang="nl-NL" sz="2000" b="1" dirty="0">
                <a:ea typeface="Calibri"/>
                <a:cs typeface="Times New Roman"/>
              </a:rPr>
              <a:t>Uit</a:t>
            </a:r>
            <a:r>
              <a:rPr lang="nl-NL" sz="2000" dirty="0">
                <a:ea typeface="Calibri"/>
                <a:cs typeface="Times New Roman"/>
              </a:rPr>
              <a:t> </a:t>
            </a:r>
            <a:r>
              <a:rPr lang="nl-NL" sz="2000" u="sng" dirty="0">
                <a:ea typeface="Calibri"/>
                <a:cs typeface="Times New Roman"/>
              </a:rPr>
              <a:t>P = U </a:t>
            </a:r>
            <a:r>
              <a:rPr lang="nl-NL" sz="2000" u="sng" dirty="0">
                <a:ea typeface="Calibri"/>
                <a:cs typeface="Times New Roman"/>
                <a:sym typeface="Symbol"/>
              </a:rPr>
              <a:t></a:t>
            </a:r>
            <a:r>
              <a:rPr lang="nl-NL" sz="2000" u="sng" dirty="0">
                <a:ea typeface="Calibri"/>
                <a:cs typeface="Times New Roman"/>
              </a:rPr>
              <a:t> I </a:t>
            </a:r>
            <a:r>
              <a:rPr lang="nl-NL" sz="2000" b="1" dirty="0">
                <a:ea typeface="Calibri"/>
                <a:cs typeface="Times New Roman"/>
              </a:rPr>
              <a:t>volgt dan </a:t>
            </a:r>
            <a:r>
              <a:rPr lang="nl-NL" sz="2000" dirty="0">
                <a:ea typeface="Calibri"/>
                <a:cs typeface="Times New Roman"/>
              </a:rPr>
              <a:t>dat het </a:t>
            </a:r>
            <a:r>
              <a:rPr lang="nl-NL" sz="2000" u="sng" dirty="0">
                <a:ea typeface="Calibri"/>
                <a:cs typeface="Times New Roman"/>
              </a:rPr>
              <a:t>vermogen van </a:t>
            </a:r>
            <a:r>
              <a:rPr lang="nl-NL" sz="2000" dirty="0">
                <a:ea typeface="Calibri"/>
                <a:cs typeface="Times New Roman"/>
              </a:rPr>
              <a:t>een lampje in beide </a:t>
            </a:r>
            <a:r>
              <a:rPr lang="nl-NL" sz="2000" u="sng" dirty="0">
                <a:ea typeface="Calibri"/>
                <a:cs typeface="Times New Roman"/>
              </a:rPr>
              <a:t>schakelingen</a:t>
            </a:r>
            <a:r>
              <a:rPr lang="nl-NL" sz="2000" dirty="0">
                <a:ea typeface="Calibri"/>
                <a:cs typeface="Times New Roman"/>
              </a:rPr>
              <a:t> ook </a:t>
            </a:r>
            <a:r>
              <a:rPr lang="nl-NL" sz="2000" u="sng" dirty="0">
                <a:ea typeface="Calibri"/>
                <a:cs typeface="Times New Roman"/>
              </a:rPr>
              <a:t>gelijk is</a:t>
            </a:r>
            <a:r>
              <a:rPr lang="nl-NL" sz="2000" dirty="0">
                <a:ea typeface="Calibri"/>
                <a:cs typeface="Times New Roman"/>
              </a:rPr>
              <a:t>. De lampjes branden in beide </a:t>
            </a:r>
            <a:r>
              <a:rPr lang="nl-NL" sz="2000" u="sng" dirty="0">
                <a:ea typeface="Calibri"/>
                <a:cs typeface="Times New Roman"/>
              </a:rPr>
              <a:t>schakelingen</a:t>
            </a:r>
            <a:r>
              <a:rPr lang="nl-NL" sz="2000" dirty="0">
                <a:ea typeface="Calibri"/>
                <a:cs typeface="Times New Roman"/>
              </a:rPr>
              <a:t> </a:t>
            </a:r>
            <a:r>
              <a:rPr lang="nl-NL" sz="2000" b="1" dirty="0">
                <a:ea typeface="Calibri"/>
                <a:cs typeface="Times New Roman"/>
              </a:rPr>
              <a:t>dus</a:t>
            </a:r>
            <a:r>
              <a:rPr lang="nl-NL" sz="2000" dirty="0">
                <a:ea typeface="Calibri"/>
                <a:cs typeface="Times New Roman"/>
              </a:rPr>
              <a:t> </a:t>
            </a:r>
            <a:r>
              <a:rPr lang="nl-NL" sz="2000" u="sng" dirty="0">
                <a:ea typeface="Calibri"/>
                <a:cs typeface="Times New Roman"/>
              </a:rPr>
              <a:t>even fel</a:t>
            </a:r>
            <a:r>
              <a:rPr lang="nl-NL" sz="2000" dirty="0">
                <a:ea typeface="Calibri"/>
                <a:cs typeface="Times New Roman"/>
              </a:rPr>
              <a:t>.</a:t>
            </a:r>
          </a:p>
        </p:txBody>
      </p:sp>
    </p:spTree>
    <p:extLst>
      <p:ext uri="{BB962C8B-B14F-4D97-AF65-F5344CB8AC3E}">
        <p14:creationId xmlns="" xmlns:p14="http://schemas.microsoft.com/office/powerpoint/2010/main" val="205342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(2)</a:t>
            </a:r>
          </a:p>
        </p:txBody>
      </p:sp>
      <p:sp>
        <p:nvSpPr>
          <p:cNvPr id="5" name="Tijdelijke aanduiding voor inhoud 4"/>
          <p:cNvSpPr>
            <a:spLocks noGrp="1"/>
          </p:cNvSpPr>
          <p:nvPr>
            <p:ph idx="1"/>
          </p:nvPr>
        </p:nvSpPr>
        <p:spPr>
          <a:xfrm>
            <a:off x="457200" y="1765974"/>
            <a:ext cx="8229600" cy="4969777"/>
          </a:xfrm>
        </p:spPr>
        <p:txBody>
          <a:bodyPr>
            <a:normAutofit/>
          </a:bodyPr>
          <a:lstStyle/>
          <a:p>
            <a:pPr marL="0" indent="0">
              <a:lnSpc>
                <a:spcPct val="115000"/>
              </a:lnSpc>
              <a:spcAft>
                <a:spcPts val="1000"/>
              </a:spcAft>
              <a:buNone/>
            </a:pPr>
            <a:r>
              <a:rPr lang="nl-NL" sz="1800" dirty="0">
                <a:ea typeface="Calibri"/>
                <a:cs typeface="Times New Roman"/>
              </a:rPr>
              <a:t/>
            </a:r>
            <a:br>
              <a:rPr lang="nl-NL" sz="1800" dirty="0">
                <a:ea typeface="Calibri"/>
                <a:cs typeface="Times New Roman"/>
              </a:rPr>
            </a:br>
            <a:r>
              <a:rPr lang="nl-NL" sz="1800" dirty="0" smtClean="0">
                <a:ea typeface="Calibri"/>
                <a:cs typeface="Times New Roman"/>
              </a:rPr>
              <a:t>Figuur </a:t>
            </a:r>
            <a:r>
              <a:rPr lang="nl-NL" sz="1800" dirty="0">
                <a:ea typeface="Calibri"/>
                <a:cs typeface="Times New Roman"/>
              </a:rPr>
              <a:t>6.26</a:t>
            </a:r>
          </a:p>
          <a:p>
            <a:pPr marL="0" indent="0">
              <a:lnSpc>
                <a:spcPct val="115000"/>
              </a:lnSpc>
              <a:spcAft>
                <a:spcPts val="1000"/>
              </a:spcAft>
              <a:buNone/>
            </a:pPr>
            <a:endParaRPr lang="nl-NL" sz="2200" dirty="0" smtClean="0">
              <a:ea typeface="Calibri"/>
              <a:cs typeface="Times New Roman"/>
            </a:endParaRPr>
          </a:p>
          <a:p>
            <a:pPr marL="0" indent="0">
              <a:lnSpc>
                <a:spcPct val="115000"/>
              </a:lnSpc>
              <a:spcAft>
                <a:spcPts val="1000"/>
              </a:spcAft>
              <a:buNone/>
            </a:pPr>
            <a:r>
              <a:rPr lang="nl-NL" sz="2000" b="1" dirty="0" smtClean="0">
                <a:ea typeface="Calibri"/>
                <a:cs typeface="Times New Roman"/>
              </a:rPr>
              <a:t>Als</a:t>
            </a:r>
            <a:r>
              <a:rPr lang="nl-NL" sz="2000" dirty="0" smtClean="0">
                <a:ea typeface="Calibri"/>
                <a:cs typeface="Times New Roman"/>
              </a:rPr>
              <a:t> je een lampje </a:t>
            </a:r>
            <a:r>
              <a:rPr lang="nl-NL" sz="2000" u="sng" dirty="0" smtClean="0">
                <a:ea typeface="Calibri"/>
                <a:cs typeface="Times New Roman"/>
              </a:rPr>
              <a:t>in serie schakelt </a:t>
            </a:r>
            <a:r>
              <a:rPr lang="nl-NL" sz="2000" dirty="0" smtClean="0">
                <a:ea typeface="Calibri"/>
                <a:cs typeface="Times New Roman"/>
              </a:rPr>
              <a:t>met een ander lampje, (</a:t>
            </a:r>
            <a:r>
              <a:rPr lang="nl-NL" sz="2000" b="1" dirty="0" smtClean="0">
                <a:ea typeface="Calibri"/>
                <a:cs typeface="Times New Roman"/>
              </a:rPr>
              <a:t>dan</a:t>
            </a:r>
            <a:r>
              <a:rPr lang="nl-NL" sz="2000" dirty="0" smtClean="0">
                <a:ea typeface="Calibri"/>
                <a:cs typeface="Times New Roman"/>
              </a:rPr>
              <a:t>) neemt de </a:t>
            </a:r>
            <a:r>
              <a:rPr lang="nl-NL" sz="2000" u="sng" dirty="0" smtClean="0">
                <a:ea typeface="Calibri"/>
                <a:cs typeface="Times New Roman"/>
              </a:rPr>
              <a:t>totale weerstand </a:t>
            </a:r>
            <a:r>
              <a:rPr lang="nl-NL" sz="2000" dirty="0" smtClean="0">
                <a:ea typeface="Calibri"/>
                <a:cs typeface="Times New Roman"/>
              </a:rPr>
              <a:t>toe. De </a:t>
            </a:r>
            <a:r>
              <a:rPr lang="nl-NL" sz="2000" u="sng" dirty="0" smtClean="0">
                <a:ea typeface="Calibri"/>
                <a:cs typeface="Times New Roman"/>
              </a:rPr>
              <a:t>batterijspanning</a:t>
            </a:r>
            <a:r>
              <a:rPr lang="nl-NL" sz="2000" dirty="0" smtClean="0">
                <a:ea typeface="Calibri"/>
                <a:cs typeface="Times New Roman"/>
              </a:rPr>
              <a:t> verandert </a:t>
            </a:r>
            <a:r>
              <a:rPr lang="nl-NL" sz="2000" b="1" dirty="0" smtClean="0">
                <a:ea typeface="Calibri"/>
                <a:cs typeface="Times New Roman"/>
              </a:rPr>
              <a:t>echter</a:t>
            </a:r>
            <a:r>
              <a:rPr lang="nl-NL" sz="2000" dirty="0" smtClean="0">
                <a:ea typeface="Calibri"/>
                <a:cs typeface="Times New Roman"/>
              </a:rPr>
              <a:t> niet. De </a:t>
            </a:r>
            <a:r>
              <a:rPr lang="nl-NL" sz="2000" u="sng" dirty="0" smtClean="0">
                <a:ea typeface="Calibri"/>
                <a:cs typeface="Times New Roman"/>
              </a:rPr>
              <a:t>totale stroomsterkte </a:t>
            </a:r>
            <a:r>
              <a:rPr lang="nl-NL" sz="2000" dirty="0" smtClean="0">
                <a:ea typeface="Calibri"/>
                <a:cs typeface="Times New Roman"/>
              </a:rPr>
              <a:t>in de </a:t>
            </a:r>
            <a:r>
              <a:rPr lang="nl-NL" sz="2000" u="sng" dirty="0" smtClean="0">
                <a:ea typeface="Calibri"/>
                <a:cs typeface="Times New Roman"/>
              </a:rPr>
              <a:t>schakeling</a:t>
            </a:r>
            <a:r>
              <a:rPr lang="nl-NL" sz="2000" dirty="0" smtClean="0">
                <a:ea typeface="Calibri"/>
                <a:cs typeface="Times New Roman"/>
              </a:rPr>
              <a:t> van figuur 6.26c is </a:t>
            </a:r>
            <a:r>
              <a:rPr lang="nl-NL" sz="2000" b="1" dirty="0" smtClean="0">
                <a:ea typeface="Calibri"/>
                <a:cs typeface="Times New Roman"/>
              </a:rPr>
              <a:t>dus</a:t>
            </a:r>
            <a:r>
              <a:rPr lang="nl-NL" sz="2000" dirty="0" smtClean="0">
                <a:ea typeface="Calibri"/>
                <a:cs typeface="Times New Roman"/>
              </a:rPr>
              <a:t> </a:t>
            </a:r>
            <a:r>
              <a:rPr lang="nl-NL" sz="2000" u="sng" dirty="0" smtClean="0">
                <a:ea typeface="Calibri"/>
                <a:cs typeface="Times New Roman"/>
              </a:rPr>
              <a:t>kleiner</a:t>
            </a:r>
            <a:r>
              <a:rPr lang="nl-NL" sz="2000" dirty="0" smtClean="0">
                <a:ea typeface="Calibri"/>
                <a:cs typeface="Times New Roman"/>
              </a:rPr>
              <a:t> dan in de </a:t>
            </a:r>
            <a:r>
              <a:rPr lang="nl-NL" sz="2000" u="sng" dirty="0" smtClean="0">
                <a:ea typeface="Calibri"/>
                <a:cs typeface="Times New Roman"/>
              </a:rPr>
              <a:t>schakeling</a:t>
            </a:r>
            <a:r>
              <a:rPr lang="nl-NL" sz="2000" dirty="0" smtClean="0">
                <a:ea typeface="Calibri"/>
                <a:cs typeface="Times New Roman"/>
              </a:rPr>
              <a:t> met maar één lampje. In een </a:t>
            </a:r>
            <a:r>
              <a:rPr lang="nl-NL" sz="2000" u="sng" dirty="0" smtClean="0">
                <a:ea typeface="Calibri"/>
                <a:cs typeface="Times New Roman"/>
              </a:rPr>
              <a:t>serieschakeling</a:t>
            </a:r>
            <a:r>
              <a:rPr lang="nl-NL" sz="2000" dirty="0" smtClean="0">
                <a:ea typeface="Calibri"/>
                <a:cs typeface="Times New Roman"/>
              </a:rPr>
              <a:t> verdeelt de </a:t>
            </a:r>
            <a:r>
              <a:rPr lang="nl-NL" sz="2000" u="sng" dirty="0" smtClean="0">
                <a:ea typeface="Calibri"/>
                <a:cs typeface="Times New Roman"/>
              </a:rPr>
              <a:t>batterijspanning</a:t>
            </a:r>
            <a:r>
              <a:rPr lang="nl-NL" sz="2000" dirty="0" smtClean="0">
                <a:ea typeface="Calibri"/>
                <a:cs typeface="Times New Roman"/>
              </a:rPr>
              <a:t> zich over de twee lampjes. </a:t>
            </a:r>
          </a:p>
          <a:p>
            <a:pPr marL="0" indent="0">
              <a:lnSpc>
                <a:spcPct val="115000"/>
              </a:lnSpc>
              <a:spcAft>
                <a:spcPts val="1000"/>
              </a:spcAft>
              <a:buNone/>
            </a:pPr>
            <a:r>
              <a:rPr lang="nl-NL" sz="2000" dirty="0" smtClean="0">
                <a:ea typeface="Calibri"/>
                <a:cs typeface="Times New Roman"/>
              </a:rPr>
              <a:t>(...) De </a:t>
            </a:r>
            <a:r>
              <a:rPr lang="nl-NL" sz="2000" u="sng" dirty="0" smtClean="0">
                <a:ea typeface="Calibri"/>
                <a:cs typeface="Times New Roman"/>
              </a:rPr>
              <a:t>stroomsterkte</a:t>
            </a:r>
            <a:r>
              <a:rPr lang="nl-NL" sz="2000" dirty="0" smtClean="0">
                <a:ea typeface="Calibri"/>
                <a:cs typeface="Times New Roman"/>
              </a:rPr>
              <a:t> door en de </a:t>
            </a:r>
            <a:r>
              <a:rPr lang="nl-NL" sz="2000" u="sng" dirty="0" smtClean="0">
                <a:ea typeface="Calibri"/>
                <a:cs typeface="Times New Roman"/>
              </a:rPr>
              <a:t>spanning</a:t>
            </a:r>
            <a:r>
              <a:rPr lang="nl-NL" sz="2000" dirty="0" smtClean="0">
                <a:ea typeface="Calibri"/>
                <a:cs typeface="Times New Roman"/>
              </a:rPr>
              <a:t> over een lampje zijn </a:t>
            </a:r>
            <a:r>
              <a:rPr lang="nl-NL" sz="2000" b="1" dirty="0" smtClean="0">
                <a:ea typeface="Calibri"/>
                <a:cs typeface="Times New Roman"/>
              </a:rPr>
              <a:t>dus</a:t>
            </a:r>
            <a:r>
              <a:rPr lang="nl-NL" sz="2000" dirty="0" smtClean="0">
                <a:ea typeface="Calibri"/>
                <a:cs typeface="Times New Roman"/>
              </a:rPr>
              <a:t> </a:t>
            </a:r>
            <a:r>
              <a:rPr lang="nl-NL" sz="2000" u="sng" dirty="0" smtClean="0">
                <a:ea typeface="Calibri"/>
                <a:cs typeface="Times New Roman"/>
              </a:rPr>
              <a:t>kleiner</a:t>
            </a:r>
            <a:r>
              <a:rPr lang="nl-NL" sz="2000" dirty="0" smtClean="0">
                <a:ea typeface="Calibri"/>
                <a:cs typeface="Times New Roman"/>
              </a:rPr>
              <a:t>.</a:t>
            </a:r>
            <a:endParaRPr lang="nl-NL" sz="2000" dirty="0">
              <a:ea typeface="Calibri"/>
              <a:cs typeface="Times New Roman"/>
            </a:endParaRPr>
          </a:p>
        </p:txBody>
      </p:sp>
    </p:spTree>
    <p:extLst>
      <p:ext uri="{BB962C8B-B14F-4D97-AF65-F5344CB8AC3E}">
        <p14:creationId xmlns="" xmlns:p14="http://schemas.microsoft.com/office/powerpoint/2010/main" val="375697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3"/>
          <a:stretch>
            <a:fillRect/>
          </a:stretch>
        </p:blipFill>
        <p:spPr>
          <a:xfrm>
            <a:off x="2359283" y="972460"/>
            <a:ext cx="5942887" cy="2087314"/>
          </a:xfrm>
          <a:prstGeom prst="rect">
            <a:avLst/>
          </a:prstGeom>
        </p:spPr>
      </p:pic>
      <p:sp>
        <p:nvSpPr>
          <p:cNvPr id="17409" name="Titel 1"/>
          <p:cNvSpPr>
            <a:spLocks noGrp="1"/>
          </p:cNvSpPr>
          <p:nvPr>
            <p:ph type="title"/>
          </p:nvPr>
        </p:nvSpPr>
        <p:spPr/>
        <p:txBody>
          <a:bodyPr/>
          <a:lstStyle/>
          <a:p>
            <a:r>
              <a:rPr lang="nl-NL" dirty="0" smtClean="0"/>
              <a:t>Verklaring (3)</a:t>
            </a:r>
          </a:p>
        </p:txBody>
      </p:sp>
      <p:sp>
        <p:nvSpPr>
          <p:cNvPr id="5" name="Tijdelijke aanduiding voor inhoud 4"/>
          <p:cNvSpPr>
            <a:spLocks noGrp="1"/>
          </p:cNvSpPr>
          <p:nvPr>
            <p:ph idx="1"/>
          </p:nvPr>
        </p:nvSpPr>
        <p:spPr>
          <a:xfrm>
            <a:off x="457200" y="1795002"/>
            <a:ext cx="8229600" cy="4969777"/>
          </a:xfrm>
        </p:spPr>
        <p:txBody>
          <a:bodyPr>
            <a:normAutofit/>
          </a:bodyPr>
          <a:lstStyle/>
          <a:p>
            <a:pPr marL="0" indent="0">
              <a:lnSpc>
                <a:spcPct val="115000"/>
              </a:lnSpc>
              <a:spcAft>
                <a:spcPts val="1000"/>
              </a:spcAft>
              <a:buNone/>
            </a:pPr>
            <a:r>
              <a:rPr lang="nl-NL" sz="1800" dirty="0">
                <a:ea typeface="Calibri"/>
                <a:cs typeface="Times New Roman"/>
              </a:rPr>
              <a:t/>
            </a:r>
            <a:br>
              <a:rPr lang="nl-NL" sz="1800" dirty="0">
                <a:ea typeface="Calibri"/>
                <a:cs typeface="Times New Roman"/>
              </a:rPr>
            </a:br>
            <a:r>
              <a:rPr lang="nl-NL" sz="1800" dirty="0" smtClean="0">
                <a:ea typeface="Calibri"/>
                <a:cs typeface="Times New Roman"/>
              </a:rPr>
              <a:t>Figuur </a:t>
            </a:r>
            <a:r>
              <a:rPr lang="nl-NL" sz="1800" dirty="0">
                <a:ea typeface="Calibri"/>
                <a:cs typeface="Times New Roman"/>
              </a:rPr>
              <a:t>6.26</a:t>
            </a:r>
          </a:p>
          <a:p>
            <a:pPr marL="0" indent="0">
              <a:lnSpc>
                <a:spcPct val="115000"/>
              </a:lnSpc>
              <a:spcAft>
                <a:spcPts val="1000"/>
              </a:spcAft>
              <a:buNone/>
            </a:pPr>
            <a:endParaRPr lang="nl-NL" sz="2200" dirty="0" smtClean="0">
              <a:ea typeface="Calibri"/>
              <a:cs typeface="Times New Roman"/>
            </a:endParaRPr>
          </a:p>
          <a:p>
            <a:pPr marL="0" indent="0">
              <a:lnSpc>
                <a:spcPct val="115000"/>
              </a:lnSpc>
              <a:spcAft>
                <a:spcPts val="1000"/>
              </a:spcAft>
              <a:buNone/>
            </a:pPr>
            <a:r>
              <a:rPr lang="nl-NL" sz="2200" b="1" dirty="0" smtClean="0">
                <a:ea typeface="Calibri"/>
                <a:cs typeface="Times New Roman"/>
              </a:rPr>
              <a:t>Uit</a:t>
            </a:r>
            <a:r>
              <a:rPr lang="nl-NL" sz="2200" dirty="0" smtClean="0">
                <a:ea typeface="Calibri"/>
                <a:cs typeface="Times New Roman"/>
              </a:rPr>
              <a:t> </a:t>
            </a:r>
            <a:r>
              <a:rPr lang="nl-NL" sz="2000" u="sng" dirty="0">
                <a:ea typeface="Calibri"/>
                <a:cs typeface="Times New Roman"/>
              </a:rPr>
              <a:t>P = U </a:t>
            </a:r>
            <a:r>
              <a:rPr lang="nl-NL" sz="2000" u="sng" dirty="0">
                <a:ea typeface="Calibri"/>
                <a:cs typeface="Times New Roman"/>
                <a:sym typeface="Symbol"/>
              </a:rPr>
              <a:t></a:t>
            </a:r>
            <a:r>
              <a:rPr lang="nl-NL" sz="2000" u="sng" dirty="0">
                <a:ea typeface="Calibri"/>
                <a:cs typeface="Times New Roman"/>
              </a:rPr>
              <a:t> I </a:t>
            </a:r>
            <a:r>
              <a:rPr lang="nl-NL" sz="2000" u="sng" dirty="0" smtClean="0">
                <a:ea typeface="Calibri"/>
                <a:cs typeface="Times New Roman"/>
              </a:rPr>
              <a:t> </a:t>
            </a:r>
            <a:r>
              <a:rPr lang="nl-NL" sz="2000" b="1" dirty="0" smtClean="0">
                <a:ea typeface="Calibri"/>
                <a:cs typeface="Times New Roman"/>
              </a:rPr>
              <a:t>volgt dan </a:t>
            </a:r>
            <a:r>
              <a:rPr lang="nl-NL" sz="2000" dirty="0" smtClean="0">
                <a:ea typeface="Calibri"/>
                <a:cs typeface="Times New Roman"/>
              </a:rPr>
              <a:t>dat het </a:t>
            </a:r>
            <a:r>
              <a:rPr lang="nl-NL" sz="2000" u="sng" dirty="0" smtClean="0">
                <a:ea typeface="Calibri"/>
                <a:cs typeface="Times New Roman"/>
              </a:rPr>
              <a:t>vermogen </a:t>
            </a:r>
            <a:r>
              <a:rPr lang="nl-NL" sz="2000" dirty="0" smtClean="0">
                <a:ea typeface="Calibri"/>
                <a:cs typeface="Times New Roman"/>
              </a:rPr>
              <a:t>van het lampje in de </a:t>
            </a:r>
            <a:r>
              <a:rPr lang="nl-NL" sz="2000" u="sng" dirty="0" smtClean="0">
                <a:ea typeface="Calibri"/>
                <a:cs typeface="Times New Roman"/>
              </a:rPr>
              <a:t>serieschakeling kleiner</a:t>
            </a:r>
            <a:r>
              <a:rPr lang="nl-NL" sz="2000" dirty="0" smtClean="0">
                <a:ea typeface="Calibri"/>
                <a:cs typeface="Times New Roman"/>
              </a:rPr>
              <a:t> is dan het </a:t>
            </a:r>
            <a:r>
              <a:rPr lang="nl-NL" sz="2000" u="sng" dirty="0" smtClean="0">
                <a:ea typeface="Calibri"/>
                <a:cs typeface="Times New Roman"/>
              </a:rPr>
              <a:t>vermogen </a:t>
            </a:r>
            <a:r>
              <a:rPr lang="nl-NL" sz="2000" dirty="0" smtClean="0">
                <a:ea typeface="Calibri"/>
                <a:cs typeface="Times New Roman"/>
              </a:rPr>
              <a:t>van het lampje in een </a:t>
            </a:r>
            <a:r>
              <a:rPr lang="nl-NL" sz="2000" u="sng" dirty="0" smtClean="0">
                <a:ea typeface="Calibri"/>
                <a:cs typeface="Times New Roman"/>
              </a:rPr>
              <a:t>schakeling met maar één lampje</a:t>
            </a:r>
            <a:r>
              <a:rPr lang="nl-NL" sz="2000" dirty="0" smtClean="0">
                <a:ea typeface="Calibri"/>
                <a:cs typeface="Times New Roman"/>
              </a:rPr>
              <a:t>. Beide lampjes branden </a:t>
            </a:r>
            <a:r>
              <a:rPr lang="nl-NL" sz="2000" b="1" dirty="0" smtClean="0">
                <a:ea typeface="Calibri"/>
                <a:cs typeface="Times New Roman"/>
              </a:rPr>
              <a:t>daardoor</a:t>
            </a:r>
            <a:r>
              <a:rPr lang="nl-NL" sz="2000" dirty="0" smtClean="0">
                <a:ea typeface="Calibri"/>
                <a:cs typeface="Times New Roman"/>
              </a:rPr>
              <a:t> </a:t>
            </a:r>
            <a:r>
              <a:rPr lang="nl-NL" sz="2000" u="sng" dirty="0" smtClean="0">
                <a:ea typeface="Calibri"/>
                <a:cs typeface="Times New Roman"/>
              </a:rPr>
              <a:t>minder fel </a:t>
            </a:r>
            <a:r>
              <a:rPr lang="nl-NL" sz="2000" dirty="0" smtClean="0">
                <a:ea typeface="Calibri"/>
                <a:cs typeface="Times New Roman"/>
              </a:rPr>
              <a:t>dan het ene lampje.</a:t>
            </a:r>
          </a:p>
          <a:p>
            <a:pPr marL="0" indent="0">
              <a:lnSpc>
                <a:spcPct val="115000"/>
              </a:lnSpc>
              <a:spcAft>
                <a:spcPts val="1000"/>
              </a:spcAft>
              <a:buNone/>
            </a:pPr>
            <a:r>
              <a:rPr lang="nl-NL" sz="2000" dirty="0" smtClean="0">
                <a:ea typeface="Calibri"/>
                <a:cs typeface="Times New Roman"/>
              </a:rPr>
              <a:t>De </a:t>
            </a:r>
            <a:r>
              <a:rPr lang="nl-NL" sz="2000" u="sng" dirty="0" smtClean="0">
                <a:ea typeface="Calibri"/>
                <a:cs typeface="Times New Roman"/>
              </a:rPr>
              <a:t>batterij</a:t>
            </a:r>
            <a:r>
              <a:rPr lang="nl-NL" sz="2000" dirty="0" smtClean="0">
                <a:ea typeface="Calibri"/>
                <a:cs typeface="Times New Roman"/>
              </a:rPr>
              <a:t> in de </a:t>
            </a:r>
            <a:r>
              <a:rPr lang="nl-NL" sz="2000" u="sng" dirty="0" smtClean="0">
                <a:ea typeface="Calibri"/>
                <a:cs typeface="Times New Roman"/>
              </a:rPr>
              <a:t>serieschakeling</a:t>
            </a:r>
            <a:r>
              <a:rPr lang="nl-NL" sz="2000" dirty="0" smtClean="0">
                <a:ea typeface="Calibri"/>
                <a:cs typeface="Times New Roman"/>
              </a:rPr>
              <a:t> levert </a:t>
            </a:r>
            <a:r>
              <a:rPr lang="nl-NL" sz="2000" b="1" dirty="0" smtClean="0">
                <a:ea typeface="Calibri"/>
                <a:cs typeface="Times New Roman"/>
              </a:rPr>
              <a:t>dus</a:t>
            </a:r>
            <a:r>
              <a:rPr lang="nl-NL" sz="2000" dirty="0" smtClean="0">
                <a:ea typeface="Calibri"/>
                <a:cs typeface="Times New Roman"/>
              </a:rPr>
              <a:t> een </a:t>
            </a:r>
            <a:r>
              <a:rPr lang="nl-NL" sz="2000" u="sng" dirty="0" smtClean="0">
                <a:ea typeface="Calibri"/>
                <a:cs typeface="Times New Roman"/>
              </a:rPr>
              <a:t>kleiner</a:t>
            </a:r>
            <a:r>
              <a:rPr lang="nl-NL" sz="2000" dirty="0" smtClean="0">
                <a:ea typeface="Calibri"/>
                <a:cs typeface="Times New Roman"/>
              </a:rPr>
              <a:t> </a:t>
            </a:r>
            <a:r>
              <a:rPr lang="nl-NL" sz="2000" u="sng" dirty="0" smtClean="0">
                <a:ea typeface="Calibri"/>
                <a:cs typeface="Times New Roman"/>
              </a:rPr>
              <a:t>vermogen</a:t>
            </a:r>
            <a:r>
              <a:rPr lang="nl-NL" sz="2000" dirty="0" smtClean="0">
                <a:ea typeface="Calibri"/>
                <a:cs typeface="Times New Roman"/>
              </a:rPr>
              <a:t>. De </a:t>
            </a:r>
            <a:r>
              <a:rPr lang="nl-NL" sz="2000" u="sng" dirty="0" smtClean="0">
                <a:ea typeface="Calibri"/>
                <a:cs typeface="Times New Roman"/>
              </a:rPr>
              <a:t>spanning</a:t>
            </a:r>
            <a:r>
              <a:rPr lang="nl-NL" sz="2000" dirty="0" smtClean="0">
                <a:ea typeface="Calibri"/>
                <a:cs typeface="Times New Roman"/>
              </a:rPr>
              <a:t> is gelijk, </a:t>
            </a:r>
            <a:r>
              <a:rPr lang="nl-NL" sz="2000" b="1" dirty="0" smtClean="0">
                <a:ea typeface="Calibri"/>
                <a:cs typeface="Times New Roman"/>
              </a:rPr>
              <a:t>maar</a:t>
            </a:r>
            <a:r>
              <a:rPr lang="nl-NL" sz="2000" dirty="0" smtClean="0">
                <a:ea typeface="Calibri"/>
                <a:cs typeface="Times New Roman"/>
              </a:rPr>
              <a:t> de </a:t>
            </a:r>
            <a:r>
              <a:rPr lang="nl-NL" sz="2000" u="sng" dirty="0" smtClean="0">
                <a:ea typeface="Calibri"/>
                <a:cs typeface="Times New Roman"/>
              </a:rPr>
              <a:t>stroomsterkte</a:t>
            </a:r>
            <a:r>
              <a:rPr lang="nl-NL" sz="2000" dirty="0" smtClean="0">
                <a:ea typeface="Calibri"/>
                <a:cs typeface="Times New Roman"/>
              </a:rPr>
              <a:t> is </a:t>
            </a:r>
            <a:r>
              <a:rPr lang="nl-NL" sz="2000" u="sng" dirty="0" smtClean="0">
                <a:ea typeface="Calibri"/>
                <a:cs typeface="Times New Roman"/>
              </a:rPr>
              <a:t>kleiner</a:t>
            </a:r>
            <a:r>
              <a:rPr lang="nl-NL" sz="2000" dirty="0" smtClean="0">
                <a:ea typeface="Calibri"/>
                <a:cs typeface="Times New Roman"/>
              </a:rPr>
              <a:t>.</a:t>
            </a:r>
          </a:p>
          <a:p>
            <a:pPr marL="0" indent="0">
              <a:lnSpc>
                <a:spcPct val="115000"/>
              </a:lnSpc>
              <a:spcAft>
                <a:spcPts val="1000"/>
              </a:spcAft>
              <a:buNone/>
            </a:pPr>
            <a:r>
              <a:rPr lang="nl-NL" sz="2000" dirty="0" smtClean="0">
                <a:ea typeface="Calibri"/>
                <a:cs typeface="Times New Roman"/>
              </a:rPr>
              <a:t>(</a:t>
            </a:r>
            <a:r>
              <a:rPr lang="nl-NL" sz="2000" i="1" dirty="0" smtClean="0">
                <a:ea typeface="Calibri"/>
                <a:cs typeface="Times New Roman"/>
              </a:rPr>
              <a:t>Systematische natuurkunde, basisboek, havo 4, 2012)</a:t>
            </a:r>
            <a:endParaRPr lang="nl-NL" sz="2200" dirty="0">
              <a:ea typeface="Calibri"/>
              <a:cs typeface="Times New Roman"/>
            </a:endParaRPr>
          </a:p>
        </p:txBody>
      </p:sp>
    </p:spTree>
    <p:extLst>
      <p:ext uri="{BB962C8B-B14F-4D97-AF65-F5344CB8AC3E}">
        <p14:creationId xmlns="" xmlns:p14="http://schemas.microsoft.com/office/powerpoint/2010/main" val="2396227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914" y="274638"/>
            <a:ext cx="8229600" cy="1143000"/>
          </a:xfrm>
        </p:spPr>
        <p:txBody>
          <a:bodyPr>
            <a:normAutofit/>
          </a:bodyPr>
          <a:lstStyle/>
          <a:p>
            <a:r>
              <a:rPr lang="nl-NL" dirty="0"/>
              <a:t>Voorbeeldvraag Elektrische </a:t>
            </a:r>
            <a:r>
              <a:rPr lang="nl-NL" dirty="0" smtClean="0"/>
              <a:t>deken</a:t>
            </a:r>
            <a:r>
              <a:rPr lang="nl-NL" dirty="0" smtClean="0">
                <a:cs typeface="Times New Roman"/>
              </a:rPr>
              <a:t> </a:t>
            </a:r>
            <a:br>
              <a:rPr lang="nl-NL" dirty="0" smtClean="0">
                <a:cs typeface="Times New Roman"/>
              </a:rPr>
            </a:br>
            <a:r>
              <a:rPr lang="nl-NL" sz="2200" dirty="0" smtClean="0">
                <a:cs typeface="Times New Roman"/>
              </a:rPr>
              <a:t>(CE havo pilot 2009 I)</a:t>
            </a:r>
            <a:endParaRPr lang="nl-NL" sz="2200" dirty="0"/>
          </a:p>
        </p:txBody>
      </p:sp>
      <p:sp>
        <p:nvSpPr>
          <p:cNvPr id="3" name="Tijdelijke aanduiding voor inhoud 2"/>
          <p:cNvSpPr>
            <a:spLocks noGrp="1"/>
          </p:cNvSpPr>
          <p:nvPr>
            <p:ph idx="1"/>
          </p:nvPr>
        </p:nvSpPr>
        <p:spPr>
          <a:xfrm>
            <a:off x="457199" y="1600200"/>
            <a:ext cx="8686802" cy="4525963"/>
          </a:xfrm>
        </p:spPr>
        <p:txBody>
          <a:bodyPr>
            <a:noAutofit/>
          </a:bodyPr>
          <a:lstStyle/>
          <a:p>
            <a:pPr marL="0" indent="0">
              <a:lnSpc>
                <a:spcPct val="115000"/>
              </a:lnSpc>
              <a:spcAft>
                <a:spcPts val="1000"/>
              </a:spcAft>
              <a:buNone/>
            </a:pPr>
            <a:r>
              <a:rPr lang="nl-NL" sz="2200" dirty="0">
                <a:ea typeface="Calibri"/>
                <a:cs typeface="Times New Roman"/>
              </a:rPr>
              <a:t>In een elektrische deken zitten </a:t>
            </a:r>
            <a:br>
              <a:rPr lang="nl-NL" sz="2200" dirty="0">
                <a:ea typeface="Calibri"/>
                <a:cs typeface="Times New Roman"/>
              </a:rPr>
            </a:br>
            <a:r>
              <a:rPr lang="nl-NL" sz="2200" dirty="0">
                <a:ea typeface="Calibri"/>
                <a:cs typeface="Times New Roman"/>
              </a:rPr>
              <a:t>twee even lange verwarmingsdraden. </a:t>
            </a:r>
            <a:br>
              <a:rPr lang="nl-NL" sz="2200" dirty="0">
                <a:ea typeface="Calibri"/>
                <a:cs typeface="Times New Roman"/>
              </a:rPr>
            </a:br>
            <a:r>
              <a:rPr lang="nl-NL" sz="2200" dirty="0">
                <a:ea typeface="Calibri"/>
                <a:cs typeface="Times New Roman"/>
              </a:rPr>
              <a:t>Door de draden op verschillende manieren</a:t>
            </a:r>
            <a:br>
              <a:rPr lang="nl-NL" sz="2200" dirty="0">
                <a:ea typeface="Calibri"/>
                <a:cs typeface="Times New Roman"/>
              </a:rPr>
            </a:br>
            <a:r>
              <a:rPr lang="nl-NL" sz="2200" dirty="0">
                <a:ea typeface="Calibri"/>
                <a:cs typeface="Times New Roman"/>
              </a:rPr>
              <a:t>op de netspanning aan te sluiten, </a:t>
            </a:r>
            <a:br>
              <a:rPr lang="nl-NL" sz="2200" dirty="0">
                <a:ea typeface="Calibri"/>
                <a:cs typeface="Times New Roman"/>
              </a:rPr>
            </a:br>
            <a:r>
              <a:rPr lang="nl-NL" sz="2200" dirty="0">
                <a:ea typeface="Calibri"/>
                <a:cs typeface="Times New Roman"/>
              </a:rPr>
              <a:t>heeft de deken drie verwarmingsstanden:</a:t>
            </a:r>
            <a:br>
              <a:rPr lang="nl-NL" sz="2200" dirty="0">
                <a:ea typeface="Calibri"/>
                <a:cs typeface="Times New Roman"/>
              </a:rPr>
            </a:br>
            <a:r>
              <a:rPr lang="nl-NL" sz="2200" dirty="0">
                <a:ea typeface="Calibri"/>
                <a:cs typeface="Times New Roman"/>
              </a:rPr>
              <a:t>I, II en III.</a:t>
            </a:r>
          </a:p>
          <a:p>
            <a:pPr marL="0" indent="0">
              <a:lnSpc>
                <a:spcPct val="115000"/>
              </a:lnSpc>
              <a:spcAft>
                <a:spcPts val="1000"/>
              </a:spcAft>
              <a:buNone/>
            </a:pPr>
            <a:r>
              <a:rPr lang="nl-NL" sz="2200" dirty="0">
                <a:ea typeface="Calibri"/>
                <a:cs typeface="Times New Roman"/>
              </a:rPr>
              <a:t>In figuur 1 is getekend hoe de draden op de </a:t>
            </a:r>
            <a:br>
              <a:rPr lang="nl-NL" sz="2200" dirty="0">
                <a:ea typeface="Calibri"/>
                <a:cs typeface="Times New Roman"/>
              </a:rPr>
            </a:br>
            <a:r>
              <a:rPr lang="nl-NL" sz="2200" dirty="0">
                <a:ea typeface="Calibri"/>
                <a:cs typeface="Times New Roman"/>
              </a:rPr>
              <a:t>netspanning zijn aangesloten in stand I. De weerstand van de draad tussen de punten A en C is gelijk aan de weerstand van de draad tussen de punten B en C: R</a:t>
            </a:r>
            <a:r>
              <a:rPr lang="nl-NL" sz="2200" baseline="-25000" dirty="0">
                <a:ea typeface="Calibri"/>
                <a:cs typeface="Times New Roman"/>
              </a:rPr>
              <a:t>AC</a:t>
            </a:r>
            <a:r>
              <a:rPr lang="nl-NL" sz="2200" dirty="0">
                <a:ea typeface="Calibri"/>
                <a:cs typeface="Times New Roman"/>
              </a:rPr>
              <a:t> = R</a:t>
            </a:r>
            <a:r>
              <a:rPr lang="nl-NL" sz="2200" baseline="-25000" dirty="0">
                <a:ea typeface="Calibri"/>
                <a:cs typeface="Times New Roman"/>
              </a:rPr>
              <a:t>BC</a:t>
            </a:r>
            <a:r>
              <a:rPr lang="nl-NL" sz="2200" dirty="0">
                <a:ea typeface="Calibri"/>
                <a:cs typeface="Times New Roman"/>
              </a:rPr>
              <a:t> = 529 Ω. De weerstand tussen de punten A en B, die op de netspanning zijn aangesloten, is in stand I gelijk aan 1058 Ω.</a:t>
            </a:r>
          </a:p>
          <a:p>
            <a:pPr marL="0" indent="0">
              <a:lnSpc>
                <a:spcPct val="115000"/>
              </a:lnSpc>
              <a:spcAft>
                <a:spcPts val="1000"/>
              </a:spcAft>
              <a:buNone/>
            </a:pPr>
            <a:endParaRPr lang="nl-NL" sz="2200" dirty="0" smtClean="0">
              <a:ea typeface="Calibri"/>
              <a:cs typeface="Times New Roman"/>
            </a:endParaRPr>
          </a:p>
        </p:txBody>
      </p:sp>
      <p:pic>
        <p:nvPicPr>
          <p:cNvPr id="6" name="Afbeelding 5"/>
          <p:cNvPicPr>
            <a:picLocks noChangeAspect="1"/>
          </p:cNvPicPr>
          <p:nvPr/>
        </p:nvPicPr>
        <p:blipFill>
          <a:blip r:embed="rId3"/>
          <a:stretch>
            <a:fillRect/>
          </a:stretch>
        </p:blipFill>
        <p:spPr>
          <a:xfrm>
            <a:off x="6109743" y="1048658"/>
            <a:ext cx="3034257" cy="3480002"/>
          </a:xfrm>
          <a:prstGeom prst="rect">
            <a:avLst/>
          </a:prstGeom>
        </p:spPr>
      </p:pic>
    </p:spTree>
    <p:extLst>
      <p:ext uri="{BB962C8B-B14F-4D97-AF65-F5344CB8AC3E}">
        <p14:creationId xmlns="" xmlns:p14="http://schemas.microsoft.com/office/powerpoint/2010/main" val="9695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914" y="274638"/>
            <a:ext cx="8229600" cy="1143000"/>
          </a:xfrm>
        </p:spPr>
        <p:txBody>
          <a:bodyPr>
            <a:normAutofit/>
          </a:bodyPr>
          <a:lstStyle/>
          <a:p>
            <a:r>
              <a:rPr lang="nl-NL" dirty="0" smtClean="0"/>
              <a:t>Vraag 1 en 2</a:t>
            </a:r>
            <a:endParaRPr lang="nl-NL" sz="2200" dirty="0"/>
          </a:p>
        </p:txBody>
      </p:sp>
      <p:sp>
        <p:nvSpPr>
          <p:cNvPr id="3" name="Tijdelijke aanduiding voor inhoud 2"/>
          <p:cNvSpPr>
            <a:spLocks noGrp="1"/>
          </p:cNvSpPr>
          <p:nvPr>
            <p:ph idx="1"/>
          </p:nvPr>
        </p:nvSpPr>
        <p:spPr>
          <a:xfrm>
            <a:off x="457199" y="1600200"/>
            <a:ext cx="4534944" cy="4525963"/>
          </a:xfrm>
        </p:spPr>
        <p:txBody>
          <a:bodyPr>
            <a:noAutofit/>
          </a:bodyPr>
          <a:lstStyle/>
          <a:p>
            <a:pPr marL="0" indent="0">
              <a:lnSpc>
                <a:spcPct val="115000"/>
              </a:lnSpc>
              <a:spcAft>
                <a:spcPts val="1000"/>
              </a:spcAft>
              <a:buNone/>
            </a:pPr>
            <a:r>
              <a:rPr lang="nl-NL" sz="2200" dirty="0">
                <a:ea typeface="Calibri"/>
                <a:cs typeface="Times New Roman"/>
              </a:rPr>
              <a:t>1. Leg dit uit met behulp van figuur 1.</a:t>
            </a:r>
          </a:p>
          <a:p>
            <a:pPr marL="0" indent="0">
              <a:lnSpc>
                <a:spcPct val="115000"/>
              </a:lnSpc>
              <a:spcAft>
                <a:spcPts val="1000"/>
              </a:spcAft>
              <a:buNone/>
            </a:pPr>
            <a:endParaRPr lang="nl-NL" sz="2200" dirty="0">
              <a:ea typeface="Calibri"/>
              <a:cs typeface="Times New Roman"/>
            </a:endParaRPr>
          </a:p>
          <a:p>
            <a:pPr marL="0" indent="0">
              <a:lnSpc>
                <a:spcPct val="115000"/>
              </a:lnSpc>
              <a:spcAft>
                <a:spcPts val="1000"/>
              </a:spcAft>
              <a:buNone/>
            </a:pPr>
            <a:r>
              <a:rPr lang="nl-NL" sz="2200" dirty="0">
                <a:ea typeface="Calibri"/>
                <a:cs typeface="Times New Roman"/>
              </a:rPr>
              <a:t>In stand II zijn de punten A en C op de netspanning aangesloten. Zie figuur 2.</a:t>
            </a:r>
          </a:p>
          <a:p>
            <a:pPr marL="0" indent="0">
              <a:lnSpc>
                <a:spcPct val="115000"/>
              </a:lnSpc>
              <a:spcAft>
                <a:spcPts val="1000"/>
              </a:spcAft>
              <a:buNone/>
            </a:pPr>
            <a:r>
              <a:rPr lang="nl-NL" sz="2200" dirty="0">
                <a:ea typeface="Calibri"/>
                <a:cs typeface="Times New Roman"/>
              </a:rPr>
              <a:t> 2. Leg uit dat de weerstand in stand II tweemaal zo klein is als de weerstand in stand I.</a:t>
            </a:r>
          </a:p>
          <a:p>
            <a:pPr marL="0" indent="0">
              <a:lnSpc>
                <a:spcPct val="115000"/>
              </a:lnSpc>
              <a:spcAft>
                <a:spcPts val="1000"/>
              </a:spcAft>
              <a:buNone/>
            </a:pPr>
            <a:endParaRPr lang="nl-NL" sz="1800" dirty="0" smtClean="0">
              <a:ea typeface="Calibri"/>
              <a:cs typeface="Times New Roman"/>
            </a:endParaRPr>
          </a:p>
        </p:txBody>
      </p:sp>
      <p:pic>
        <p:nvPicPr>
          <p:cNvPr id="5" name="Afbeelding 4"/>
          <p:cNvPicPr>
            <a:picLocks noChangeAspect="1"/>
          </p:cNvPicPr>
          <p:nvPr/>
        </p:nvPicPr>
        <p:blipFill>
          <a:blip r:embed="rId3"/>
          <a:stretch>
            <a:fillRect/>
          </a:stretch>
        </p:blipFill>
        <p:spPr>
          <a:xfrm>
            <a:off x="5456591" y="1629409"/>
            <a:ext cx="3138634" cy="3480003"/>
          </a:xfrm>
          <a:prstGeom prst="rect">
            <a:avLst/>
          </a:prstGeom>
        </p:spPr>
      </p:pic>
    </p:spTree>
    <p:extLst>
      <p:ext uri="{BB962C8B-B14F-4D97-AF65-F5344CB8AC3E}">
        <p14:creationId xmlns="" xmlns:p14="http://schemas.microsoft.com/office/powerpoint/2010/main" val="8829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a:t>
            </a:r>
            <a:endParaRPr lang="nl-NL" dirty="0"/>
          </a:p>
        </p:txBody>
      </p:sp>
      <p:sp>
        <p:nvSpPr>
          <p:cNvPr id="3" name="Tijdelijke aanduiding voor inhoud 2"/>
          <p:cNvSpPr>
            <a:spLocks noGrp="1"/>
          </p:cNvSpPr>
          <p:nvPr>
            <p:ph idx="1"/>
          </p:nvPr>
        </p:nvSpPr>
        <p:spPr/>
        <p:txBody>
          <a:bodyPr/>
          <a:lstStyle/>
          <a:p>
            <a:r>
              <a:rPr lang="nl-NL" dirty="0" smtClean="0"/>
              <a:t>Vaktaalproblemen: vóórkomen en belang</a:t>
            </a:r>
          </a:p>
          <a:p>
            <a:r>
              <a:rPr lang="nl-NL" dirty="0" smtClean="0"/>
              <a:t>Vaktaal: verschillende genres</a:t>
            </a:r>
          </a:p>
          <a:p>
            <a:r>
              <a:rPr lang="nl-NL" dirty="0" smtClean="0"/>
              <a:t>Inzoomen op één genre</a:t>
            </a:r>
          </a:p>
          <a:p>
            <a:r>
              <a:rPr lang="nl-NL" dirty="0" smtClean="0"/>
              <a:t>Analyse van een leerboektekst</a:t>
            </a:r>
          </a:p>
          <a:p>
            <a:r>
              <a:rPr lang="nl-NL" dirty="0" smtClean="0"/>
              <a:t>Analyse van een examenopgave</a:t>
            </a:r>
          </a:p>
          <a:p>
            <a:r>
              <a:rPr lang="nl-NL" dirty="0" smtClean="0"/>
              <a:t>Analyse van een gesprek</a:t>
            </a:r>
          </a:p>
          <a:p>
            <a:r>
              <a:rPr lang="nl-NL" dirty="0" smtClean="0"/>
              <a:t>Aanzetten voor een didactiek</a:t>
            </a:r>
            <a:endParaRPr lang="nl-NL" dirty="0"/>
          </a:p>
        </p:txBody>
      </p:sp>
    </p:spTree>
    <p:extLst>
      <p:ext uri="{BB962C8B-B14F-4D97-AF65-F5344CB8AC3E}">
        <p14:creationId xmlns="" xmlns:p14="http://schemas.microsoft.com/office/powerpoint/2010/main" val="816229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3</a:t>
            </a:r>
            <a:endParaRPr lang="nl-NL" dirty="0"/>
          </a:p>
        </p:txBody>
      </p:sp>
      <p:sp>
        <p:nvSpPr>
          <p:cNvPr id="3" name="Tijdelijke aanduiding voor inhoud 2"/>
          <p:cNvSpPr>
            <a:spLocks noGrp="1"/>
          </p:cNvSpPr>
          <p:nvPr>
            <p:ph idx="1"/>
          </p:nvPr>
        </p:nvSpPr>
        <p:spPr>
          <a:xfrm>
            <a:off x="457200" y="1600200"/>
            <a:ext cx="4506686" cy="4525963"/>
          </a:xfrm>
        </p:spPr>
        <p:txBody>
          <a:bodyPr>
            <a:normAutofit/>
          </a:bodyPr>
          <a:lstStyle/>
          <a:p>
            <a:pPr marL="0" indent="0">
              <a:lnSpc>
                <a:spcPct val="115000"/>
              </a:lnSpc>
              <a:spcAft>
                <a:spcPts val="1000"/>
              </a:spcAft>
              <a:buNone/>
            </a:pPr>
            <a:r>
              <a:rPr lang="nl-NL" sz="2200" dirty="0">
                <a:ea typeface="Calibri"/>
                <a:cs typeface="Times New Roman"/>
              </a:rPr>
              <a:t>In stand III blijven de punten A en C aangesloten op de netspanning, maar zijn de punten A en B met elkaar verbonden. Zie figuur 3.</a:t>
            </a:r>
          </a:p>
          <a:p>
            <a:pPr marL="457200" indent="-457200">
              <a:lnSpc>
                <a:spcPct val="115000"/>
              </a:lnSpc>
              <a:spcAft>
                <a:spcPts val="1000"/>
              </a:spcAft>
              <a:buFont typeface="+mj-lt"/>
              <a:buAutoNum type="arabicPeriod" startAt="3"/>
            </a:pPr>
            <a:r>
              <a:rPr lang="nl-NL" sz="2200" dirty="0" smtClean="0">
                <a:ea typeface="Calibri"/>
                <a:cs typeface="Times New Roman"/>
              </a:rPr>
              <a:t>Leg </a:t>
            </a:r>
            <a:r>
              <a:rPr lang="nl-NL" sz="2200" dirty="0">
                <a:ea typeface="Calibri"/>
                <a:cs typeface="Times New Roman"/>
              </a:rPr>
              <a:t>uit dat het vermogen in stand III tweemaal zo groot is als het vermogen in stand II.</a:t>
            </a:r>
          </a:p>
          <a:p>
            <a:endParaRPr lang="nl-NL" sz="1800" dirty="0"/>
          </a:p>
        </p:txBody>
      </p:sp>
      <p:pic>
        <p:nvPicPr>
          <p:cNvPr id="7" name="Afbeelding 6"/>
          <p:cNvPicPr>
            <a:picLocks noChangeAspect="1"/>
          </p:cNvPicPr>
          <p:nvPr/>
        </p:nvPicPr>
        <p:blipFill>
          <a:blip r:embed="rId2"/>
          <a:stretch>
            <a:fillRect/>
          </a:stretch>
        </p:blipFill>
        <p:spPr>
          <a:xfrm>
            <a:off x="5220001" y="1800000"/>
            <a:ext cx="3125713" cy="3729798"/>
          </a:xfrm>
          <a:prstGeom prst="rect">
            <a:avLst/>
          </a:prstGeom>
        </p:spPr>
      </p:pic>
    </p:spTree>
    <p:extLst>
      <p:ext uri="{BB962C8B-B14F-4D97-AF65-F5344CB8AC3E}">
        <p14:creationId xmlns="" xmlns:p14="http://schemas.microsoft.com/office/powerpoint/2010/main" val="2919661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Antwoordmodel</a:t>
            </a:r>
            <a:endParaRPr lang="nl-NL" dirty="0"/>
          </a:p>
        </p:txBody>
      </p:sp>
      <p:sp>
        <p:nvSpPr>
          <p:cNvPr id="3" name="Tijdelijke aanduiding voor inhoud 2"/>
          <p:cNvSpPr>
            <a:spLocks noGrp="1"/>
          </p:cNvSpPr>
          <p:nvPr>
            <p:ph idx="1"/>
          </p:nvPr>
        </p:nvSpPr>
        <p:spPr/>
        <p:txBody>
          <a:bodyPr>
            <a:normAutofit/>
          </a:bodyPr>
          <a:lstStyle/>
          <a:p>
            <a:pPr marL="514350" indent="-514350">
              <a:lnSpc>
                <a:spcPct val="115000"/>
              </a:lnSpc>
              <a:spcAft>
                <a:spcPts val="1000"/>
              </a:spcAft>
              <a:buFont typeface="+mj-lt"/>
              <a:buAutoNum type="arabicPeriod" startAt="3"/>
            </a:pPr>
            <a:r>
              <a:rPr lang="nl-NL" sz="2200" dirty="0">
                <a:ea typeface="Calibri"/>
                <a:cs typeface="Times New Roman"/>
              </a:rPr>
              <a:t>In stand III zijn de twee draden parallel geschakeld. Dus de stroomsterkte in stand III is tweemaal zo groot als die in stand II. Daaruit volgt dat het vermogen in stand III inderdaad tweemaal zo groot is als het vermogen in stand II (want P=U</a:t>
            </a:r>
            <a:r>
              <a:rPr lang="nl-NL" sz="2200" dirty="0">
                <a:ea typeface="Calibri"/>
                <a:cs typeface="Times New Roman"/>
                <a:sym typeface="Symbol"/>
              </a:rPr>
              <a:t></a:t>
            </a:r>
            <a:r>
              <a:rPr lang="nl-NL" sz="2200" dirty="0">
                <a:ea typeface="Calibri"/>
                <a:cs typeface="Times New Roman"/>
              </a:rPr>
              <a:t>I).</a:t>
            </a:r>
          </a:p>
          <a:p>
            <a:pPr marL="0" indent="0">
              <a:buNone/>
            </a:pPr>
            <a:endParaRPr lang="nl-NL" sz="2200" dirty="0"/>
          </a:p>
        </p:txBody>
      </p:sp>
    </p:spTree>
    <p:extLst>
      <p:ext uri="{BB962C8B-B14F-4D97-AF65-F5344CB8AC3E}">
        <p14:creationId xmlns="" xmlns:p14="http://schemas.microsoft.com/office/powerpoint/2010/main" val="86878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Antwoordmodel</a:t>
            </a:r>
            <a:endParaRPr lang="nl-NL" dirty="0"/>
          </a:p>
        </p:txBody>
      </p:sp>
      <p:sp>
        <p:nvSpPr>
          <p:cNvPr id="3" name="Tijdelijke aanduiding voor inhoud 2"/>
          <p:cNvSpPr>
            <a:spLocks noGrp="1"/>
          </p:cNvSpPr>
          <p:nvPr>
            <p:ph idx="1"/>
          </p:nvPr>
        </p:nvSpPr>
        <p:spPr/>
        <p:txBody>
          <a:bodyPr>
            <a:normAutofit/>
          </a:bodyPr>
          <a:lstStyle/>
          <a:p>
            <a:pPr marL="514350" indent="-514350">
              <a:lnSpc>
                <a:spcPct val="115000"/>
              </a:lnSpc>
              <a:spcAft>
                <a:spcPts val="1000"/>
              </a:spcAft>
              <a:buFont typeface="+mj-lt"/>
              <a:buAutoNum type="arabicPeriod" startAt="3"/>
            </a:pPr>
            <a:r>
              <a:rPr lang="nl-NL" sz="2200" dirty="0">
                <a:ea typeface="Calibri"/>
                <a:cs typeface="Times New Roman"/>
              </a:rPr>
              <a:t>In stand III zijn de twee draden </a:t>
            </a:r>
            <a:r>
              <a:rPr lang="nl-NL" sz="2200" u="sng" dirty="0">
                <a:ea typeface="Calibri"/>
                <a:cs typeface="Times New Roman"/>
              </a:rPr>
              <a:t>parallel geschakeld</a:t>
            </a:r>
            <a:r>
              <a:rPr lang="nl-NL" sz="2200" dirty="0">
                <a:ea typeface="Calibri"/>
                <a:cs typeface="Times New Roman"/>
              </a:rPr>
              <a:t>. </a:t>
            </a:r>
            <a:r>
              <a:rPr lang="nl-NL" sz="2200" b="1" dirty="0">
                <a:ea typeface="Calibri"/>
                <a:cs typeface="Times New Roman"/>
              </a:rPr>
              <a:t>Dus</a:t>
            </a:r>
            <a:r>
              <a:rPr lang="nl-NL" sz="2200" dirty="0">
                <a:ea typeface="Calibri"/>
                <a:cs typeface="Times New Roman"/>
              </a:rPr>
              <a:t> de </a:t>
            </a:r>
            <a:r>
              <a:rPr lang="nl-NL" sz="2200" u="sng" dirty="0">
                <a:ea typeface="Calibri"/>
                <a:cs typeface="Times New Roman"/>
              </a:rPr>
              <a:t>stroomsterkte</a:t>
            </a:r>
            <a:r>
              <a:rPr lang="nl-NL" sz="2200" dirty="0">
                <a:ea typeface="Calibri"/>
                <a:cs typeface="Times New Roman"/>
              </a:rPr>
              <a:t> in stand III is </a:t>
            </a:r>
            <a:r>
              <a:rPr lang="nl-NL" sz="2200" u="sng" dirty="0">
                <a:ea typeface="Calibri"/>
                <a:cs typeface="Times New Roman"/>
              </a:rPr>
              <a:t>tweemaal zo groot</a:t>
            </a:r>
            <a:r>
              <a:rPr lang="nl-NL" sz="2200" dirty="0">
                <a:ea typeface="Calibri"/>
                <a:cs typeface="Times New Roman"/>
              </a:rPr>
              <a:t> als die in stand II. </a:t>
            </a:r>
            <a:r>
              <a:rPr lang="nl-NL" sz="2200" b="1" dirty="0">
                <a:ea typeface="Calibri"/>
                <a:cs typeface="Times New Roman"/>
              </a:rPr>
              <a:t>Daaruit volgt </a:t>
            </a:r>
            <a:r>
              <a:rPr lang="nl-NL" sz="2200" dirty="0">
                <a:ea typeface="Calibri"/>
                <a:cs typeface="Times New Roman"/>
              </a:rPr>
              <a:t>dat het </a:t>
            </a:r>
            <a:r>
              <a:rPr lang="nl-NL" sz="2200" u="sng" dirty="0">
                <a:ea typeface="Calibri"/>
                <a:cs typeface="Times New Roman"/>
              </a:rPr>
              <a:t>vermogen</a:t>
            </a:r>
            <a:r>
              <a:rPr lang="nl-NL" sz="2200" dirty="0">
                <a:ea typeface="Calibri"/>
                <a:cs typeface="Times New Roman"/>
              </a:rPr>
              <a:t> in stand III inderdaad </a:t>
            </a:r>
            <a:r>
              <a:rPr lang="nl-NL" sz="2200" u="sng" dirty="0">
                <a:ea typeface="Calibri"/>
                <a:cs typeface="Times New Roman"/>
              </a:rPr>
              <a:t>tweemaal zo groot </a:t>
            </a:r>
            <a:r>
              <a:rPr lang="nl-NL" sz="2200" dirty="0">
                <a:ea typeface="Calibri"/>
                <a:cs typeface="Times New Roman"/>
              </a:rPr>
              <a:t>is als het </a:t>
            </a:r>
            <a:r>
              <a:rPr lang="nl-NL" sz="2200" u="sng" dirty="0">
                <a:ea typeface="Calibri"/>
                <a:cs typeface="Times New Roman"/>
              </a:rPr>
              <a:t>vermogen</a:t>
            </a:r>
            <a:r>
              <a:rPr lang="nl-NL" sz="2200" dirty="0">
                <a:ea typeface="Calibri"/>
                <a:cs typeface="Times New Roman"/>
              </a:rPr>
              <a:t> in stand II (want </a:t>
            </a:r>
            <a:r>
              <a:rPr lang="nl-NL" sz="2200" u="sng" dirty="0">
                <a:ea typeface="Calibri"/>
                <a:cs typeface="Times New Roman"/>
              </a:rPr>
              <a:t>P=U</a:t>
            </a:r>
            <a:r>
              <a:rPr lang="nl-NL" sz="2200" u="sng" dirty="0">
                <a:ea typeface="Calibri"/>
                <a:cs typeface="Times New Roman"/>
                <a:sym typeface="Symbol"/>
              </a:rPr>
              <a:t></a:t>
            </a:r>
            <a:r>
              <a:rPr lang="nl-NL" sz="2200" u="sng" dirty="0">
                <a:ea typeface="Calibri"/>
                <a:cs typeface="Times New Roman"/>
              </a:rPr>
              <a:t>I)</a:t>
            </a:r>
            <a:r>
              <a:rPr lang="nl-NL" sz="2200" dirty="0">
                <a:ea typeface="Calibri"/>
                <a:cs typeface="Times New Roman"/>
              </a:rPr>
              <a:t>.</a:t>
            </a:r>
          </a:p>
          <a:p>
            <a:pPr marL="0" indent="0">
              <a:buNone/>
            </a:pPr>
            <a:endParaRPr lang="nl-NL" sz="2200" dirty="0"/>
          </a:p>
        </p:txBody>
      </p:sp>
    </p:spTree>
    <p:extLst>
      <p:ext uri="{BB962C8B-B14F-4D97-AF65-F5344CB8AC3E}">
        <p14:creationId xmlns="" xmlns:p14="http://schemas.microsoft.com/office/powerpoint/2010/main" val="149833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Leerlingantwoord</a:t>
            </a:r>
            <a:endParaRPr lang="nl-NL" dirty="0"/>
          </a:p>
        </p:txBody>
      </p:sp>
      <p:sp>
        <p:nvSpPr>
          <p:cNvPr id="3" name="Tijdelijke aanduiding voor inhoud 2"/>
          <p:cNvSpPr>
            <a:spLocks noGrp="1"/>
          </p:cNvSpPr>
          <p:nvPr>
            <p:ph idx="1"/>
          </p:nvPr>
        </p:nvSpPr>
        <p:spPr>
          <a:xfrm>
            <a:off x="457200" y="1600201"/>
            <a:ext cx="4434114" cy="2637970"/>
          </a:xfrm>
        </p:spPr>
        <p:txBody>
          <a:bodyPr>
            <a:normAutofit/>
          </a:bodyPr>
          <a:lstStyle/>
          <a:p>
            <a:pPr marL="0" indent="0">
              <a:lnSpc>
                <a:spcPct val="115000"/>
              </a:lnSpc>
              <a:spcAft>
                <a:spcPts val="1000"/>
              </a:spcAft>
              <a:buNone/>
            </a:pPr>
            <a:r>
              <a:rPr lang="nl-NL" sz="2200" dirty="0">
                <a:ea typeface="Calibri"/>
                <a:cs typeface="Times New Roman"/>
              </a:rPr>
              <a:t>Als ik naar het figuur kijk, dan zie ik een onduidelijke ingewikkelde schakeling, dus teken ik hem even uit.</a:t>
            </a: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1079" y="1560286"/>
            <a:ext cx="3068864" cy="4175556"/>
          </a:xfrm>
          <a:prstGeom prst="rect">
            <a:avLst/>
          </a:prstGeom>
          <a:noFill/>
          <a:ln>
            <a:noFill/>
          </a:ln>
        </p:spPr>
      </p:pic>
      <p:sp>
        <p:nvSpPr>
          <p:cNvPr id="5" name="Tekstvak 4"/>
          <p:cNvSpPr txBox="1"/>
          <p:nvPr/>
        </p:nvSpPr>
        <p:spPr>
          <a:xfrm>
            <a:off x="7903031" y="2946400"/>
            <a:ext cx="595086" cy="523220"/>
          </a:xfrm>
          <a:prstGeom prst="rect">
            <a:avLst/>
          </a:prstGeom>
          <a:noFill/>
        </p:spPr>
        <p:txBody>
          <a:bodyPr wrap="square" rtlCol="0">
            <a:spAutoFit/>
          </a:bodyPr>
          <a:lstStyle/>
          <a:p>
            <a:r>
              <a:rPr lang="nl-NL" sz="2800" b="1" dirty="0" smtClean="0"/>
              <a:t>C</a:t>
            </a:r>
            <a:endParaRPr lang="nl-NL" sz="2800" b="1" dirty="0"/>
          </a:p>
        </p:txBody>
      </p:sp>
    </p:spTree>
    <p:extLst>
      <p:ext uri="{BB962C8B-B14F-4D97-AF65-F5344CB8AC3E}">
        <p14:creationId xmlns="" xmlns:p14="http://schemas.microsoft.com/office/powerpoint/2010/main" val="37636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Leerlingantwoord</a:t>
            </a:r>
            <a:endParaRPr lang="nl-NL" dirty="0"/>
          </a:p>
        </p:txBody>
      </p:sp>
      <p:sp>
        <p:nvSpPr>
          <p:cNvPr id="3" name="Tijdelijke aanduiding voor inhoud 2"/>
          <p:cNvSpPr>
            <a:spLocks noGrp="1"/>
          </p:cNvSpPr>
          <p:nvPr>
            <p:ph idx="1"/>
          </p:nvPr>
        </p:nvSpPr>
        <p:spPr/>
        <p:txBody>
          <a:bodyPr>
            <a:normAutofit/>
          </a:bodyPr>
          <a:lstStyle/>
          <a:p>
            <a:pPr marL="0" indent="0">
              <a:lnSpc>
                <a:spcPct val="115000"/>
              </a:lnSpc>
              <a:spcAft>
                <a:spcPts val="1000"/>
              </a:spcAft>
              <a:buNone/>
            </a:pPr>
            <a:r>
              <a:rPr lang="nl-NL" sz="2200" dirty="0">
                <a:ea typeface="Calibri"/>
                <a:cs typeface="Times New Roman"/>
              </a:rPr>
              <a:t>Ik zie dat er </a:t>
            </a:r>
            <a:r>
              <a:rPr lang="nl-NL" sz="2200" strike="sngStrike" dirty="0">
                <a:ea typeface="Calibri"/>
                <a:cs typeface="Times New Roman"/>
              </a:rPr>
              <a:t>sprake</a:t>
            </a:r>
            <a:r>
              <a:rPr lang="nl-NL" sz="2200" dirty="0">
                <a:ea typeface="Calibri"/>
                <a:cs typeface="Times New Roman"/>
              </a:rPr>
              <a:t> een parallelschakeling is. De stroom heeft 2 wegen om langs te gaan. Beide wegen wordt even veel over verdeeld, </a:t>
            </a:r>
            <a:r>
              <a:rPr lang="nl-NL" sz="2200" strike="sngStrike" dirty="0">
                <a:ea typeface="Calibri"/>
                <a:cs typeface="Times New Roman"/>
              </a:rPr>
              <a:t>omdat bij beide een </a:t>
            </a:r>
            <a:r>
              <a:rPr lang="nl-NL" sz="2200" strike="sngStrike" dirty="0" err="1">
                <a:ea typeface="Calibri"/>
                <a:cs typeface="Times New Roman"/>
              </a:rPr>
              <a:t>evengrote</a:t>
            </a:r>
            <a:r>
              <a:rPr lang="nl-NL" sz="2200" strike="sngStrike" dirty="0">
                <a:ea typeface="Calibri"/>
                <a:cs typeface="Times New Roman"/>
              </a:rPr>
              <a:t> weerstand is. Het verlies aan vermogen bij één weerstand is dus 2 x zo klein.</a:t>
            </a:r>
            <a:r>
              <a:rPr lang="nl-NL" sz="2200" dirty="0">
                <a:ea typeface="Calibri"/>
                <a:cs typeface="Times New Roman"/>
              </a:rPr>
              <a:t> Het is dus net alsof er een weerstand is die 2 x zo klein is, omdat de stroom er 2 x zo gemakkelijk langs gaat. Dus weet ik dat de stroomsterkte 2 x zo groot is, als bij figuur 2 (zelfde weerstand geen parallel schakeling). En het vermogen is recht evenredig met de spanning en de stroomsterkte, dus wanneer de stroomsterkte 2 x zo </a:t>
            </a:r>
            <a:r>
              <a:rPr lang="nl-NL" sz="2200" strike="sngStrike" dirty="0">
                <a:ea typeface="Calibri"/>
                <a:cs typeface="Times New Roman"/>
              </a:rPr>
              <a:t>gemakkelijk</a:t>
            </a:r>
            <a:r>
              <a:rPr lang="nl-NL" sz="2200" dirty="0">
                <a:ea typeface="Calibri"/>
                <a:cs typeface="Times New Roman"/>
              </a:rPr>
              <a:t> sterk is, dan is het vermogen ook 2 x zo groot als bij figuur 2.</a:t>
            </a:r>
          </a:p>
          <a:p>
            <a:pPr marL="0" indent="0">
              <a:buNone/>
            </a:pPr>
            <a:endParaRPr lang="nl-NL" sz="2200" dirty="0"/>
          </a:p>
        </p:txBody>
      </p:sp>
    </p:spTree>
    <p:extLst>
      <p:ext uri="{BB962C8B-B14F-4D97-AF65-F5344CB8AC3E}">
        <p14:creationId xmlns="" xmlns:p14="http://schemas.microsoft.com/office/powerpoint/2010/main" val="538723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Leerlingantwoord</a:t>
            </a:r>
            <a:endParaRPr lang="nl-NL" dirty="0"/>
          </a:p>
        </p:txBody>
      </p:sp>
      <p:sp>
        <p:nvSpPr>
          <p:cNvPr id="3" name="Tijdelijke aanduiding voor inhoud 2"/>
          <p:cNvSpPr>
            <a:spLocks noGrp="1"/>
          </p:cNvSpPr>
          <p:nvPr>
            <p:ph idx="1"/>
          </p:nvPr>
        </p:nvSpPr>
        <p:spPr/>
        <p:txBody>
          <a:bodyPr>
            <a:normAutofit/>
          </a:bodyPr>
          <a:lstStyle/>
          <a:p>
            <a:pPr marL="0" indent="0">
              <a:lnSpc>
                <a:spcPct val="115000"/>
              </a:lnSpc>
              <a:spcAft>
                <a:spcPts val="1000"/>
              </a:spcAft>
              <a:buNone/>
            </a:pPr>
            <a:r>
              <a:rPr lang="nl-NL" sz="2200" dirty="0" smtClean="0"/>
              <a:t>Ik </a:t>
            </a:r>
            <a:r>
              <a:rPr lang="nl-NL" sz="2200" dirty="0"/>
              <a:t>zie dat er sprake </a:t>
            </a:r>
            <a:r>
              <a:rPr lang="nl-NL" sz="2200" u="sng" dirty="0"/>
              <a:t>een parallelschakeling </a:t>
            </a:r>
            <a:r>
              <a:rPr lang="nl-NL" sz="2200" dirty="0"/>
              <a:t>is. De </a:t>
            </a:r>
            <a:r>
              <a:rPr lang="nl-NL" sz="2200" u="sng" dirty="0"/>
              <a:t>stroom</a:t>
            </a:r>
            <a:r>
              <a:rPr lang="nl-NL" sz="2200" dirty="0"/>
              <a:t> heeft </a:t>
            </a:r>
            <a:r>
              <a:rPr lang="nl-NL" sz="2200" u="sng" dirty="0"/>
              <a:t>2 wegen </a:t>
            </a:r>
            <a:r>
              <a:rPr lang="nl-NL" sz="2200" dirty="0"/>
              <a:t>om langs te gaan. Beide </a:t>
            </a:r>
            <a:r>
              <a:rPr lang="nl-NL" sz="2200" u="sng" dirty="0"/>
              <a:t>wegen</a:t>
            </a:r>
            <a:r>
              <a:rPr lang="nl-NL" sz="2200" dirty="0"/>
              <a:t> wordt </a:t>
            </a:r>
            <a:r>
              <a:rPr lang="nl-NL" sz="2200" u="sng" dirty="0"/>
              <a:t>even veel </a:t>
            </a:r>
            <a:r>
              <a:rPr lang="nl-NL" sz="2200" dirty="0"/>
              <a:t>over </a:t>
            </a:r>
            <a:r>
              <a:rPr lang="nl-NL" sz="2200" u="sng" dirty="0"/>
              <a:t>verdeeld</a:t>
            </a:r>
            <a:r>
              <a:rPr lang="nl-NL" sz="2200" dirty="0"/>
              <a:t>, </a:t>
            </a:r>
            <a:r>
              <a:rPr lang="nl-NL" sz="2200" strike="sngStrike" dirty="0">
                <a:solidFill>
                  <a:schemeClr val="bg1">
                    <a:lumMod val="75000"/>
                  </a:schemeClr>
                </a:solidFill>
              </a:rPr>
              <a:t>omdat bij beide een </a:t>
            </a:r>
            <a:r>
              <a:rPr lang="nl-NL" sz="2200" strike="sngStrike" dirty="0" err="1">
                <a:solidFill>
                  <a:schemeClr val="bg1">
                    <a:lumMod val="75000"/>
                  </a:schemeClr>
                </a:solidFill>
              </a:rPr>
              <a:t>evengrote</a:t>
            </a:r>
            <a:r>
              <a:rPr lang="nl-NL" sz="2200" strike="sngStrike" dirty="0">
                <a:solidFill>
                  <a:schemeClr val="bg1">
                    <a:lumMod val="75000"/>
                  </a:schemeClr>
                </a:solidFill>
              </a:rPr>
              <a:t> weerstand is. Het verlies aan vermogen bij één weerstand is dus 2 x zo klein</a:t>
            </a:r>
            <a:r>
              <a:rPr lang="nl-NL" sz="2200" dirty="0"/>
              <a:t>. Het is </a:t>
            </a:r>
            <a:r>
              <a:rPr lang="nl-NL" sz="2200" b="1" dirty="0"/>
              <a:t>dus</a:t>
            </a:r>
            <a:r>
              <a:rPr lang="nl-NL" sz="2200" dirty="0"/>
              <a:t> net alsof er een </a:t>
            </a:r>
            <a:r>
              <a:rPr lang="nl-NL" sz="2200" u="sng" dirty="0"/>
              <a:t>weerstand</a:t>
            </a:r>
            <a:r>
              <a:rPr lang="nl-NL" sz="2200" dirty="0"/>
              <a:t> is die </a:t>
            </a:r>
            <a:r>
              <a:rPr lang="nl-NL" sz="2200" u="sng" dirty="0"/>
              <a:t>2 x zo klein </a:t>
            </a:r>
            <a:r>
              <a:rPr lang="nl-NL" sz="2200" dirty="0"/>
              <a:t>is, omdat de stroom er </a:t>
            </a:r>
            <a:r>
              <a:rPr lang="nl-NL" sz="2200" u="sng" dirty="0"/>
              <a:t>2 x zo gemakkelijk </a:t>
            </a:r>
            <a:r>
              <a:rPr lang="nl-NL" sz="2200" dirty="0"/>
              <a:t>langs gaat. </a:t>
            </a:r>
            <a:r>
              <a:rPr lang="nl-NL" sz="2200" b="1" dirty="0"/>
              <a:t>Dus</a:t>
            </a:r>
            <a:r>
              <a:rPr lang="nl-NL" sz="2200" dirty="0"/>
              <a:t> weet ik dat de </a:t>
            </a:r>
            <a:r>
              <a:rPr lang="nl-NL" sz="2200" u="sng" dirty="0"/>
              <a:t>stroomsterkte 2 x zo groot </a:t>
            </a:r>
            <a:r>
              <a:rPr lang="nl-NL" sz="2200" dirty="0"/>
              <a:t>is, als bij figuur 2 (zelfde </a:t>
            </a:r>
            <a:r>
              <a:rPr lang="nl-NL" sz="2200" u="sng" dirty="0"/>
              <a:t>weerstand</a:t>
            </a:r>
            <a:r>
              <a:rPr lang="nl-NL" sz="2200" dirty="0"/>
              <a:t> geen </a:t>
            </a:r>
            <a:r>
              <a:rPr lang="nl-NL" sz="2200" u="sng" dirty="0"/>
              <a:t>parallel schakeling</a:t>
            </a:r>
            <a:r>
              <a:rPr lang="nl-NL" sz="2200" dirty="0"/>
              <a:t>). En het </a:t>
            </a:r>
            <a:r>
              <a:rPr lang="nl-NL" sz="2200" u="sng" dirty="0"/>
              <a:t>vermogen</a:t>
            </a:r>
            <a:r>
              <a:rPr lang="nl-NL" sz="2200" dirty="0"/>
              <a:t> is </a:t>
            </a:r>
            <a:r>
              <a:rPr lang="nl-NL" sz="2200" u="sng" dirty="0"/>
              <a:t>recht evenredig </a:t>
            </a:r>
            <a:r>
              <a:rPr lang="nl-NL" sz="2200" dirty="0"/>
              <a:t>met de </a:t>
            </a:r>
            <a:r>
              <a:rPr lang="nl-NL" sz="2200" u="sng" dirty="0" smtClean="0"/>
              <a:t>spanning </a:t>
            </a:r>
            <a:r>
              <a:rPr lang="nl-NL" sz="2200" dirty="0" smtClean="0"/>
              <a:t>en </a:t>
            </a:r>
            <a:r>
              <a:rPr lang="nl-NL" sz="2200" dirty="0"/>
              <a:t>de </a:t>
            </a:r>
            <a:r>
              <a:rPr lang="nl-NL" sz="2200" u="sng" dirty="0"/>
              <a:t>stroomsterkte</a:t>
            </a:r>
            <a:r>
              <a:rPr lang="nl-NL" sz="2200" dirty="0"/>
              <a:t>, </a:t>
            </a:r>
            <a:r>
              <a:rPr lang="nl-NL" sz="2200" b="1" dirty="0"/>
              <a:t>dus</a:t>
            </a:r>
            <a:r>
              <a:rPr lang="nl-NL" sz="2200" dirty="0"/>
              <a:t> </a:t>
            </a:r>
            <a:r>
              <a:rPr lang="nl-NL" sz="2200" b="1" dirty="0"/>
              <a:t>wanneer</a:t>
            </a:r>
            <a:r>
              <a:rPr lang="nl-NL" sz="2200" dirty="0"/>
              <a:t> de </a:t>
            </a:r>
            <a:r>
              <a:rPr lang="nl-NL" sz="2200" u="sng" dirty="0"/>
              <a:t>stroomsterkte</a:t>
            </a:r>
            <a:r>
              <a:rPr lang="nl-NL" sz="2200" dirty="0"/>
              <a:t> </a:t>
            </a:r>
            <a:r>
              <a:rPr lang="nl-NL" sz="2200" u="sng" dirty="0"/>
              <a:t>2 x zo </a:t>
            </a:r>
            <a:r>
              <a:rPr lang="nl-NL" sz="2200" u="sng" strike="sngStrike" dirty="0">
                <a:solidFill>
                  <a:schemeClr val="bg1">
                    <a:lumMod val="75000"/>
                  </a:schemeClr>
                </a:solidFill>
              </a:rPr>
              <a:t>gemakkelijk</a:t>
            </a:r>
            <a:r>
              <a:rPr lang="nl-NL" sz="2200" u="sng" dirty="0"/>
              <a:t> sterk </a:t>
            </a:r>
            <a:r>
              <a:rPr lang="nl-NL" sz="2200" dirty="0"/>
              <a:t>is, </a:t>
            </a:r>
            <a:r>
              <a:rPr lang="nl-NL" sz="2200" b="1" dirty="0"/>
              <a:t>dan</a:t>
            </a:r>
            <a:r>
              <a:rPr lang="nl-NL" sz="2200" dirty="0"/>
              <a:t> is het </a:t>
            </a:r>
            <a:r>
              <a:rPr lang="nl-NL" sz="2200" u="sng" dirty="0"/>
              <a:t>vermogen</a:t>
            </a:r>
            <a:r>
              <a:rPr lang="nl-NL" sz="2200" dirty="0"/>
              <a:t> ook </a:t>
            </a:r>
            <a:r>
              <a:rPr lang="nl-NL" sz="2200" u="sng" dirty="0"/>
              <a:t>2 x zo groot</a:t>
            </a:r>
            <a:r>
              <a:rPr lang="nl-NL" sz="2200" dirty="0"/>
              <a:t> als bij figuur 2.</a:t>
            </a:r>
          </a:p>
          <a:p>
            <a:pPr marL="0" indent="0">
              <a:lnSpc>
                <a:spcPct val="115000"/>
              </a:lnSpc>
              <a:spcAft>
                <a:spcPts val="1000"/>
              </a:spcAft>
              <a:buNone/>
            </a:pPr>
            <a:endParaRPr lang="nl-NL" sz="2200" dirty="0">
              <a:ea typeface="Calibri"/>
              <a:cs typeface="Times New Roman"/>
            </a:endParaRPr>
          </a:p>
          <a:p>
            <a:pPr marL="0" indent="0">
              <a:buNone/>
            </a:pPr>
            <a:endParaRPr lang="nl-NL" dirty="0"/>
          </a:p>
        </p:txBody>
      </p:sp>
    </p:spTree>
    <p:extLst>
      <p:ext uri="{BB962C8B-B14F-4D97-AF65-F5344CB8AC3E}">
        <p14:creationId xmlns="" xmlns:p14="http://schemas.microsoft.com/office/powerpoint/2010/main" val="2463408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nl-NL" dirty="0"/>
              <a:t>Transcript </a:t>
            </a:r>
            <a:r>
              <a:rPr lang="nl-NL" dirty="0" smtClean="0"/>
              <a:t>van </a:t>
            </a:r>
            <a:r>
              <a:rPr lang="nl-NL" dirty="0" err="1" smtClean="0"/>
              <a:t>ll</a:t>
            </a:r>
            <a:r>
              <a:rPr lang="nl-NL" dirty="0" smtClean="0"/>
              <a:t>-gesprek</a:t>
            </a:r>
            <a:endParaRPr lang="nl-NL" dirty="0"/>
          </a:p>
        </p:txBody>
      </p:sp>
      <p:sp>
        <p:nvSpPr>
          <p:cNvPr id="3" name="Tijdelijke aanduiding voor inhoud 2"/>
          <p:cNvSpPr>
            <a:spLocks noGrp="1"/>
          </p:cNvSpPr>
          <p:nvPr>
            <p:ph idx="1"/>
          </p:nvPr>
        </p:nvSpPr>
        <p:spPr>
          <a:xfrm>
            <a:off x="457200" y="-12573000"/>
            <a:ext cx="8229600" cy="4525963"/>
          </a:xfrm>
        </p:spPr>
        <p:txBody>
          <a:bodyPr>
            <a:noAutofit/>
          </a:bodyPr>
          <a:lstStyle/>
          <a:p>
            <a:pPr marL="0" indent="0">
              <a:buNone/>
            </a:pPr>
            <a:r>
              <a:rPr lang="nl-NL" sz="1600" dirty="0" smtClean="0"/>
              <a:t>L1</a:t>
            </a:r>
            <a:r>
              <a:rPr lang="nl-NL" sz="1600" dirty="0"/>
              <a:t>: Oké en dus nu vraag 3.</a:t>
            </a:r>
          </a:p>
          <a:p>
            <a:pPr marL="0" indent="0">
              <a:buNone/>
            </a:pPr>
            <a:r>
              <a:rPr lang="nl-NL" sz="1600" dirty="0" smtClean="0"/>
              <a:t>L2: </a:t>
            </a:r>
            <a:r>
              <a:rPr lang="nl-NL" sz="1600" dirty="0"/>
              <a:t>En is 3 wel weer…[leest mompelend de vraag half voor]… vermogen.</a:t>
            </a:r>
          </a:p>
          <a:p>
            <a:pPr marL="0" indent="0">
              <a:buNone/>
            </a:pPr>
            <a:r>
              <a:rPr lang="nl-NL" sz="1600" dirty="0"/>
              <a:t>L1: Je hebt dus hetzelfde alleen tussen B en A</a:t>
            </a:r>
          </a:p>
          <a:p>
            <a:pPr marL="0" indent="0">
              <a:buNone/>
            </a:pPr>
            <a:r>
              <a:rPr lang="nl-NL" sz="1600" dirty="0" smtClean="0"/>
              <a:t>L2: </a:t>
            </a:r>
            <a:r>
              <a:rPr lang="nl-NL" sz="1600" dirty="0"/>
              <a:t>Oké…</a:t>
            </a:r>
            <a:r>
              <a:rPr lang="nl-NL" sz="1600" dirty="0" err="1"/>
              <a:t>mmmh</a:t>
            </a:r>
            <a:r>
              <a:rPr lang="nl-NL" sz="1600" dirty="0"/>
              <a:t>….dat is niet zo moeilijk…want…even kijken…uhm.</a:t>
            </a:r>
          </a:p>
          <a:p>
            <a:pPr marL="0" indent="0">
              <a:buNone/>
            </a:pPr>
            <a:r>
              <a:rPr lang="nl-NL" sz="1600" dirty="0"/>
              <a:t>L1: Er loopt dus nu ook nog een stroom van A naar B, zonder eerst via C te gaan.</a:t>
            </a:r>
          </a:p>
          <a:p>
            <a:pPr marL="0" indent="0">
              <a:buNone/>
            </a:pPr>
            <a:r>
              <a:rPr lang="nl-NL" sz="1600" dirty="0" smtClean="0"/>
              <a:t>L2: </a:t>
            </a:r>
            <a:r>
              <a:rPr lang="nl-NL" sz="1600" dirty="0"/>
              <a:t>Wat is ook al weer de eenheid van vermogen, Watt hè?</a:t>
            </a:r>
          </a:p>
          <a:p>
            <a:pPr marL="0" indent="0">
              <a:buNone/>
            </a:pPr>
            <a:r>
              <a:rPr lang="nl-NL" sz="1600" dirty="0"/>
              <a:t>L3: Ja.</a:t>
            </a:r>
          </a:p>
          <a:p>
            <a:pPr marL="0" indent="0">
              <a:buNone/>
            </a:pPr>
            <a:r>
              <a:rPr lang="nl-NL" sz="1600" dirty="0" smtClean="0"/>
              <a:t>L2: </a:t>
            </a:r>
            <a:r>
              <a:rPr lang="nl-NL" sz="1600" dirty="0"/>
              <a:t>En wat was ook alweer Watt, Joule per seconde, toch?</a:t>
            </a:r>
          </a:p>
          <a:p>
            <a:pPr marL="0" indent="0">
              <a:buNone/>
            </a:pPr>
            <a:r>
              <a:rPr lang="nl-NL" sz="1600" dirty="0" smtClean="0"/>
              <a:t>L1 en L4: </a:t>
            </a:r>
            <a:r>
              <a:rPr lang="nl-NL" sz="1600" dirty="0"/>
              <a:t>Ja.</a:t>
            </a:r>
          </a:p>
          <a:p>
            <a:pPr marL="0" indent="0">
              <a:buNone/>
            </a:pPr>
            <a:r>
              <a:rPr lang="nl-NL" sz="1600" dirty="0" smtClean="0"/>
              <a:t>L2: </a:t>
            </a:r>
            <a:r>
              <a:rPr lang="nl-NL" sz="1600" dirty="0"/>
              <a:t>Joule per seconde heeft te maken met…</a:t>
            </a:r>
            <a:r>
              <a:rPr lang="nl-NL" sz="1600" dirty="0" err="1"/>
              <a:t>mmmh</a:t>
            </a:r>
            <a:r>
              <a:rPr lang="nl-NL" sz="1600" dirty="0"/>
              <a:t>…. De stroomsterkte ook, hè?</a:t>
            </a:r>
          </a:p>
          <a:p>
            <a:pPr marL="0" indent="0">
              <a:buNone/>
            </a:pPr>
            <a:r>
              <a:rPr lang="nl-NL" sz="1600" dirty="0" smtClean="0"/>
              <a:t>L2: </a:t>
            </a:r>
            <a:r>
              <a:rPr lang="nl-NL" sz="1600" dirty="0"/>
              <a:t>Omdat er nu volgens mij wel een stroom loopt tussen B en A is de weer gewoon 1058 Ohm, omdat er nu wel een stroom is tussen B en A is ie wel gesloten.</a:t>
            </a:r>
          </a:p>
          <a:p>
            <a:pPr marL="0" indent="0">
              <a:buNone/>
            </a:pPr>
            <a:r>
              <a:rPr lang="nl-NL" sz="1600" dirty="0"/>
              <a:t>L1: Ja.</a:t>
            </a:r>
          </a:p>
          <a:p>
            <a:pPr marL="0" indent="0">
              <a:buNone/>
            </a:pPr>
            <a:r>
              <a:rPr lang="nl-NL" sz="1600" dirty="0" smtClean="0"/>
              <a:t>L2: </a:t>
            </a:r>
            <a:r>
              <a:rPr lang="nl-NL" sz="1600" dirty="0"/>
              <a:t>Dat betekent twee keer zo groot energie, twee keer zo groot vermogen. Dat is maal 2, want toen was het nog 529… zo zit het.</a:t>
            </a:r>
          </a:p>
          <a:p>
            <a:pPr marL="0" indent="0">
              <a:buNone/>
            </a:pPr>
            <a:r>
              <a:rPr lang="nl-NL" sz="1600" dirty="0"/>
              <a:t>L1: Ik snap het niet.</a:t>
            </a:r>
          </a:p>
          <a:p>
            <a:pPr marL="0" indent="0">
              <a:buNone/>
            </a:pPr>
            <a:r>
              <a:rPr lang="nl-NL" sz="1600" dirty="0" smtClean="0"/>
              <a:t>L2: </a:t>
            </a:r>
            <a:r>
              <a:rPr lang="nl-NL" sz="1600" dirty="0"/>
              <a:t>Omdat er nou wel stroom loopt tussen B en A is B gesloten en dat </a:t>
            </a:r>
            <a:r>
              <a:rPr lang="nl-NL" sz="1600" dirty="0" smtClean="0"/>
              <a:t>er </a:t>
            </a:r>
            <a:r>
              <a:rPr lang="nl-NL" sz="1600" dirty="0"/>
              <a:t>weer 1058 Ohm doorheen gaat.</a:t>
            </a:r>
          </a:p>
          <a:p>
            <a:pPr marL="0" indent="0">
              <a:buNone/>
            </a:pPr>
            <a:r>
              <a:rPr lang="nl-NL" sz="1600" dirty="0"/>
              <a:t>L1: Ja.</a:t>
            </a:r>
          </a:p>
          <a:p>
            <a:pPr marL="0" indent="0">
              <a:buNone/>
            </a:pPr>
            <a:r>
              <a:rPr lang="nl-NL" sz="1600" dirty="0" smtClean="0"/>
              <a:t>L2: </a:t>
            </a:r>
            <a:r>
              <a:rPr lang="nl-NL" sz="1600" dirty="0"/>
              <a:t>Oh nee… dat klopt niet.</a:t>
            </a:r>
          </a:p>
          <a:p>
            <a:pPr marL="0" indent="0">
              <a:buNone/>
            </a:pPr>
            <a:r>
              <a:rPr lang="nl-NL" sz="1600" dirty="0"/>
              <a:t>L3: Teken hem eens, ik heb hem nu parallel getekend.</a:t>
            </a:r>
          </a:p>
          <a:p>
            <a:pPr marL="0" indent="0">
              <a:buNone/>
            </a:pPr>
            <a:r>
              <a:rPr lang="nl-NL" sz="1600" dirty="0" smtClean="0"/>
              <a:t>L2: </a:t>
            </a:r>
            <a:r>
              <a:rPr lang="nl-NL" sz="1600" dirty="0"/>
              <a:t>(zachtjes) … nee…</a:t>
            </a:r>
          </a:p>
          <a:p>
            <a:pPr marL="0" indent="0">
              <a:buNone/>
            </a:pPr>
            <a:r>
              <a:rPr lang="nl-NL" sz="1600" dirty="0"/>
              <a:t>L1: Maar het vermogen P is U keer I toch.</a:t>
            </a:r>
          </a:p>
          <a:p>
            <a:pPr marL="0" indent="0">
              <a:buNone/>
            </a:pPr>
            <a:r>
              <a:rPr lang="nl-NL" sz="1600" dirty="0" smtClean="0"/>
              <a:t>L2: </a:t>
            </a:r>
            <a:r>
              <a:rPr lang="nl-NL" sz="1600" dirty="0"/>
              <a:t>Wat?</a:t>
            </a:r>
          </a:p>
          <a:p>
            <a:pPr marL="0" indent="0">
              <a:buNone/>
            </a:pPr>
            <a:r>
              <a:rPr lang="nl-NL" sz="1600" dirty="0"/>
              <a:t>L1: P is U keer I.</a:t>
            </a:r>
          </a:p>
          <a:p>
            <a:pPr marL="0" indent="0">
              <a:buNone/>
            </a:pPr>
            <a:r>
              <a:rPr lang="nl-NL" sz="1600" dirty="0" smtClean="0"/>
              <a:t>L2: </a:t>
            </a:r>
            <a:r>
              <a:rPr lang="nl-NL" sz="1600" dirty="0"/>
              <a:t>P is U keer I.</a:t>
            </a:r>
          </a:p>
          <a:p>
            <a:pPr marL="0" indent="0">
              <a:buNone/>
            </a:pPr>
            <a:r>
              <a:rPr lang="nl-NL" sz="1600" dirty="0"/>
              <a:t>L1: Of niet?</a:t>
            </a:r>
            <a:br>
              <a:rPr lang="nl-NL" sz="1600" dirty="0"/>
            </a:br>
            <a:r>
              <a:rPr lang="nl-NL" sz="1600" dirty="0"/>
              <a:t>L3: [knikt] …Ja.</a:t>
            </a:r>
          </a:p>
          <a:p>
            <a:pPr marL="0" indent="0">
              <a:buNone/>
            </a:pPr>
            <a:r>
              <a:rPr lang="nl-NL" sz="1600" dirty="0"/>
              <a:t>L1: Spanning maal stroomsterkte.</a:t>
            </a:r>
          </a:p>
          <a:p>
            <a:pPr marL="0" indent="0">
              <a:buNone/>
            </a:pPr>
            <a:r>
              <a:rPr lang="nl-NL" sz="1600" dirty="0" smtClean="0"/>
              <a:t>L2: </a:t>
            </a:r>
            <a:r>
              <a:rPr lang="nl-NL" sz="1600" dirty="0"/>
              <a:t>Spanning maal stroomsterkte, wat is B dan?</a:t>
            </a:r>
          </a:p>
          <a:p>
            <a:pPr marL="0" indent="0">
              <a:buNone/>
            </a:pPr>
            <a:r>
              <a:rPr lang="nl-NL" sz="1600" dirty="0"/>
              <a:t>L1: P, van vermogen.</a:t>
            </a:r>
          </a:p>
          <a:p>
            <a:pPr marL="0" indent="0">
              <a:buNone/>
            </a:pPr>
            <a:r>
              <a:rPr lang="nl-NL" sz="1600" dirty="0" smtClean="0"/>
              <a:t>L2: </a:t>
            </a:r>
            <a:r>
              <a:rPr lang="nl-NL" sz="1600" dirty="0"/>
              <a:t>Oh… P! Ja, P. Ja, P is U maal I [schrijft] dus eentje moet tweemaal zo groot zijn [lacht].</a:t>
            </a:r>
          </a:p>
          <a:p>
            <a:pPr marL="0" indent="0">
              <a:buNone/>
            </a:pPr>
            <a:r>
              <a:rPr lang="nl-NL" sz="1600" dirty="0"/>
              <a:t>L1: Ja, maar omdat in situatie I, op dat laatste geen stroom loopt.</a:t>
            </a:r>
          </a:p>
          <a:p>
            <a:pPr marL="0" indent="0">
              <a:buNone/>
            </a:pPr>
            <a:r>
              <a:rPr lang="nl-NL" sz="1600" dirty="0" smtClean="0"/>
              <a:t>L2: </a:t>
            </a:r>
            <a:r>
              <a:rPr lang="nl-NL" sz="1600" dirty="0"/>
              <a:t>Situatie II bedoel je.</a:t>
            </a:r>
          </a:p>
          <a:p>
            <a:pPr marL="0" indent="0">
              <a:buNone/>
            </a:pPr>
            <a:r>
              <a:rPr lang="nl-NL" sz="1600" dirty="0"/>
              <a:t>L1: Ja, situatie II bedoel ik.</a:t>
            </a:r>
          </a:p>
          <a:p>
            <a:pPr marL="0" indent="0">
              <a:buNone/>
            </a:pPr>
            <a:r>
              <a:rPr lang="nl-NL" sz="1600" dirty="0" smtClean="0"/>
              <a:t>L2: </a:t>
            </a:r>
            <a:r>
              <a:rPr lang="nl-NL" sz="1600" dirty="0"/>
              <a:t>Volgens mij verandert de uh… volgens mij verander de vermogen uh de spanning niet want over beiden staat 230 hè [wijst op tekening van L3].</a:t>
            </a:r>
          </a:p>
          <a:p>
            <a:pPr marL="0" indent="0">
              <a:buNone/>
            </a:pPr>
            <a:r>
              <a:rPr lang="nl-NL" sz="1600" dirty="0"/>
              <a:t>L1-3: Ja.</a:t>
            </a:r>
          </a:p>
          <a:p>
            <a:pPr marL="0" indent="0">
              <a:buNone/>
            </a:pPr>
            <a:r>
              <a:rPr lang="nl-NL" sz="1600" dirty="0" smtClean="0"/>
              <a:t>L2: </a:t>
            </a:r>
            <a:r>
              <a:rPr lang="nl-NL" sz="1600" dirty="0"/>
              <a:t>Dus dat betekent, ja , uh.</a:t>
            </a:r>
          </a:p>
          <a:p>
            <a:pPr marL="0" indent="0">
              <a:buNone/>
            </a:pPr>
            <a:r>
              <a:rPr lang="nl-NL" sz="1600" dirty="0"/>
              <a:t>L1: In situatie II loopt toch twee keer zo weinig stroom?</a:t>
            </a:r>
          </a:p>
          <a:p>
            <a:pPr marL="0" indent="0">
              <a:buNone/>
            </a:pPr>
            <a:r>
              <a:rPr lang="nl-NL" sz="1600" dirty="0" smtClean="0"/>
              <a:t>L2: </a:t>
            </a:r>
            <a:r>
              <a:rPr lang="nl-NL" sz="1600" dirty="0"/>
              <a:t>Ja [knikt] ja ja, wacht effe, ja je hebt gelijk.</a:t>
            </a:r>
          </a:p>
          <a:p>
            <a:pPr marL="0" indent="0">
              <a:buNone/>
            </a:pPr>
            <a:r>
              <a:rPr lang="nl-NL" sz="1600" dirty="0"/>
              <a:t>L1: Twee keer minder dan.</a:t>
            </a:r>
          </a:p>
          <a:p>
            <a:pPr marL="0" indent="0">
              <a:buNone/>
            </a:pPr>
            <a:r>
              <a:rPr lang="nl-NL" sz="1600" dirty="0" smtClean="0"/>
              <a:t>L2: </a:t>
            </a:r>
            <a:r>
              <a:rPr lang="nl-NL" sz="1600" dirty="0"/>
              <a:t>Klopt!</a:t>
            </a:r>
          </a:p>
          <a:p>
            <a:pPr marL="0" indent="0">
              <a:buNone/>
            </a:pPr>
            <a:r>
              <a:rPr lang="nl-NL" sz="1600" dirty="0"/>
              <a:t>L1: Dan in situatie III</a:t>
            </a:r>
          </a:p>
          <a:p>
            <a:pPr marL="0" indent="0">
              <a:buNone/>
            </a:pPr>
            <a:r>
              <a:rPr lang="nl-NL" sz="1600" dirty="0" smtClean="0"/>
              <a:t>L2: </a:t>
            </a:r>
            <a:r>
              <a:rPr lang="nl-NL" sz="1600" dirty="0"/>
              <a:t>De R, de R was in eerste instantie twee keer zo klein. Toch? In situatie II was R twee keer zo klein. En U was 230.</a:t>
            </a:r>
          </a:p>
          <a:p>
            <a:pPr marL="0" indent="0">
              <a:buNone/>
            </a:pPr>
            <a:r>
              <a:rPr lang="nl-NL" sz="1600" dirty="0"/>
              <a:t>L1: R was twee keer zo klein, nee wacht, ja, de R was twee keer zo klein en de U blijft gelijk dan werd in situatie II de I twee keer zo groot.  </a:t>
            </a:r>
          </a:p>
          <a:p>
            <a:pPr marL="0" indent="0">
              <a:buNone/>
            </a:pPr>
            <a:r>
              <a:rPr lang="nl-NL" sz="1600" dirty="0" smtClean="0"/>
              <a:t>L2: </a:t>
            </a:r>
            <a:r>
              <a:rPr lang="nl-NL" sz="1600" dirty="0"/>
              <a:t>Ja, dat betekent eigenlijk dat is dan II juist twee keer zo groot vermogen moet zijn, dat is dan III das andersom.</a:t>
            </a:r>
          </a:p>
          <a:p>
            <a:pPr marL="0" indent="0">
              <a:buNone/>
            </a:pPr>
            <a:r>
              <a:rPr lang="de-DE" sz="1600" dirty="0"/>
              <a:t>L1 en </a:t>
            </a:r>
            <a:r>
              <a:rPr lang="de-DE" sz="1600" dirty="0" smtClean="0"/>
              <a:t>L4: </a:t>
            </a:r>
            <a:r>
              <a:rPr lang="de-DE" sz="1600" dirty="0"/>
              <a:t>(lachen)</a:t>
            </a:r>
            <a:endParaRPr lang="nl-NL" sz="1600" dirty="0"/>
          </a:p>
          <a:p>
            <a:pPr marL="0" indent="0">
              <a:buNone/>
            </a:pPr>
            <a:r>
              <a:rPr lang="de-DE" sz="1600" dirty="0"/>
              <a:t>L1: </a:t>
            </a:r>
            <a:r>
              <a:rPr lang="de-DE" sz="1600" dirty="0" err="1"/>
              <a:t>Uhm</a:t>
            </a:r>
            <a:r>
              <a:rPr lang="de-DE" sz="1600" dirty="0"/>
              <a:t>… ja.</a:t>
            </a:r>
            <a:endParaRPr lang="nl-NL" sz="1600" dirty="0"/>
          </a:p>
          <a:p>
            <a:pPr marL="0" indent="0">
              <a:buNone/>
            </a:pPr>
            <a:r>
              <a:rPr lang="nl-NL" sz="1600" dirty="0"/>
              <a:t>Docent: Dat is hem?</a:t>
            </a:r>
          </a:p>
          <a:p>
            <a:pPr marL="0" indent="0">
              <a:buNone/>
            </a:pPr>
            <a:r>
              <a:rPr lang="nl-NL" sz="1600" dirty="0"/>
              <a:t>L1: Nou… (onverstaanbaar)</a:t>
            </a:r>
          </a:p>
          <a:p>
            <a:pPr marL="0" indent="0">
              <a:buNone/>
            </a:pPr>
            <a:r>
              <a:rPr lang="nl-NL" sz="1600" dirty="0"/>
              <a:t>L3: Ik heb geen idee, ik zit nog dat ding om te tekenen. Volgens mij staat ie parallel.</a:t>
            </a:r>
          </a:p>
          <a:p>
            <a:pPr marL="0" indent="0">
              <a:buNone/>
            </a:pPr>
            <a:r>
              <a:rPr lang="nl-NL" sz="1600" dirty="0"/>
              <a:t>D: Je hebt hem zo getekend, even kijken. En deze [wijst op tekening van L3] heb je zo getekend.</a:t>
            </a:r>
          </a:p>
          <a:p>
            <a:pPr marL="0" indent="0">
              <a:buNone/>
            </a:pPr>
            <a:r>
              <a:rPr lang="nl-NL" sz="1600" dirty="0"/>
              <a:t>L3: Ja, B telt niet mee.</a:t>
            </a:r>
          </a:p>
          <a:p>
            <a:pPr marL="0" indent="0">
              <a:buNone/>
            </a:pPr>
            <a:r>
              <a:rPr lang="nl-NL" sz="1600" dirty="0"/>
              <a:t>D: Dus eigenlijk loopt hier stroom [wijst] en hier stroom [wijst] dus loopt er eigenlijk twee keer zoveel stroom. Hier [wijst].</a:t>
            </a:r>
          </a:p>
          <a:p>
            <a:pPr marL="0" indent="0">
              <a:buNone/>
            </a:pPr>
            <a:r>
              <a:rPr lang="nl-NL" sz="1600" dirty="0"/>
              <a:t>L3: [Knikt] ik denk het wel.</a:t>
            </a:r>
          </a:p>
          <a:p>
            <a:pPr marL="0" indent="0">
              <a:buNone/>
            </a:pPr>
            <a:r>
              <a:rPr lang="nl-NL" sz="1600" dirty="0"/>
              <a:t>D: Oké, mooi. Tevreden?</a:t>
            </a:r>
          </a:p>
          <a:p>
            <a:pPr marL="0" indent="0">
              <a:buNone/>
            </a:pPr>
            <a:r>
              <a:rPr lang="nl-NL" sz="1600" dirty="0" smtClean="0"/>
              <a:t>L2: </a:t>
            </a:r>
            <a:r>
              <a:rPr lang="nl-NL" sz="1600" dirty="0"/>
              <a:t>Hoezo staan ze parallel dan?</a:t>
            </a:r>
          </a:p>
          <a:p>
            <a:pPr marL="0" indent="0">
              <a:buNone/>
            </a:pPr>
            <a:r>
              <a:rPr lang="nl-NL" sz="1600" dirty="0"/>
              <a:t>L3: Dat weet ik niet, dat zie ik gewoon…Eerst gaat A naar C en dat is dan deze wat C …</a:t>
            </a:r>
          </a:p>
          <a:p>
            <a:pPr marL="0" indent="0">
              <a:buNone/>
            </a:pPr>
            <a:r>
              <a:rPr lang="nl-NL" sz="1600" dirty="0" smtClean="0"/>
              <a:t>L2: </a:t>
            </a:r>
            <a:r>
              <a:rPr lang="nl-NL" sz="1600" dirty="0"/>
              <a:t>C gaat naar B …serie hoor.</a:t>
            </a:r>
          </a:p>
          <a:p>
            <a:pPr marL="0" indent="0">
              <a:buNone/>
            </a:pPr>
            <a:r>
              <a:rPr lang="nl-NL" sz="1600" dirty="0"/>
              <a:t> </a:t>
            </a:r>
          </a:p>
          <a:p>
            <a:pPr marL="0" indent="0" algn="ctr">
              <a:buNone/>
            </a:pPr>
            <a:endParaRPr lang="nl-NL" sz="1600" dirty="0"/>
          </a:p>
        </p:txBody>
      </p:sp>
    </p:spTree>
    <p:extLst>
      <p:ext uri="{BB962C8B-B14F-4D97-AF65-F5344CB8AC3E}">
        <p14:creationId xmlns="" xmlns:p14="http://schemas.microsoft.com/office/powerpoint/2010/main" val="12909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0" fill="hold"/>
                                        <p:tgtEl>
                                          <p:spTgt spid="3"/>
                                        </p:tgtEl>
                                        <p:attrNameLst>
                                          <p:attrName>ppt_x</p:attrName>
                                        </p:attrNameLst>
                                      </p:cBhvr>
                                      <p:tavLst>
                                        <p:tav tm="0">
                                          <p:val>
                                            <p:strVal val="#ppt_x"/>
                                          </p:val>
                                        </p:tav>
                                        <p:tav tm="100000">
                                          <p:val>
                                            <p:strVal val="#ppt_x"/>
                                          </p:val>
                                        </p:tav>
                                      </p:tavLst>
                                    </p:anim>
                                    <p:anim calcmode="lin" valueType="num">
                                      <p:cBhvr additive="base">
                                        <p:cTn id="8" dur="130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nl-NL" dirty="0"/>
              <a:t>Transcript </a:t>
            </a:r>
            <a:r>
              <a:rPr lang="nl-NL" dirty="0" smtClean="0"/>
              <a:t>van </a:t>
            </a:r>
            <a:r>
              <a:rPr lang="nl-NL" dirty="0" err="1" smtClean="0"/>
              <a:t>ll</a:t>
            </a:r>
            <a:r>
              <a:rPr lang="nl-NL" dirty="0" smtClean="0"/>
              <a:t>-gesprek</a:t>
            </a:r>
            <a:endParaRPr lang="nl-NL" dirty="0"/>
          </a:p>
        </p:txBody>
      </p:sp>
      <p:sp>
        <p:nvSpPr>
          <p:cNvPr id="3" name="Tijdelijke aanduiding voor inhoud 2"/>
          <p:cNvSpPr>
            <a:spLocks noGrp="1"/>
          </p:cNvSpPr>
          <p:nvPr>
            <p:ph idx="1"/>
          </p:nvPr>
        </p:nvSpPr>
        <p:spPr>
          <a:xfrm>
            <a:off x="457200" y="-14676120"/>
            <a:ext cx="8229600" cy="20782280"/>
          </a:xfrm>
        </p:spPr>
        <p:txBody>
          <a:bodyPr>
            <a:noAutofit/>
          </a:bodyPr>
          <a:lstStyle/>
          <a:p>
            <a:pPr marL="0" indent="0">
              <a:buNone/>
            </a:pPr>
            <a:r>
              <a:rPr lang="nl-NL" sz="1600" b="1" i="1" u="sng" dirty="0"/>
              <a:t>Transcript van gesprek tussen vier leerlingen over opgave 3 van Elektrische deken</a:t>
            </a:r>
            <a:endParaRPr lang="nl-NL" sz="1600" dirty="0"/>
          </a:p>
          <a:p>
            <a:pPr marL="0" indent="0">
              <a:buNone/>
            </a:pPr>
            <a:r>
              <a:rPr lang="nl-NL" sz="1600" b="1" dirty="0"/>
              <a:t> </a:t>
            </a:r>
            <a:endParaRPr lang="nl-NL" sz="1600" dirty="0"/>
          </a:p>
          <a:p>
            <a:pPr marL="0" indent="0">
              <a:buNone/>
            </a:pPr>
            <a:r>
              <a:rPr lang="nl-NL" sz="1600" dirty="0"/>
              <a:t>TALIGE BOUWSTENEN</a:t>
            </a:r>
          </a:p>
          <a:p>
            <a:pPr marL="0" indent="0">
              <a:buNone/>
            </a:pPr>
            <a:r>
              <a:rPr lang="nl-NL" sz="1600" u="sng" dirty="0"/>
              <a:t>Onderstreept: onderwerp (veld)</a:t>
            </a:r>
            <a:endParaRPr lang="nl-NL" sz="1600" dirty="0"/>
          </a:p>
          <a:p>
            <a:pPr marL="0" indent="0">
              <a:buNone/>
            </a:pPr>
            <a:r>
              <a:rPr lang="nl-NL" sz="1600" b="1" dirty="0"/>
              <a:t>Vet: samenhang (modus)</a:t>
            </a:r>
            <a:endParaRPr lang="nl-NL" sz="1600" dirty="0"/>
          </a:p>
          <a:p>
            <a:pPr marL="0" indent="0">
              <a:buNone/>
            </a:pPr>
            <a:r>
              <a:rPr lang="nl-NL" sz="1600" i="1" dirty="0"/>
              <a:t>Cursief: standpunt (toon)</a:t>
            </a:r>
            <a:endParaRPr lang="nl-NL" sz="1600" dirty="0"/>
          </a:p>
          <a:p>
            <a:pPr marL="0" indent="0">
              <a:buNone/>
            </a:pPr>
            <a:r>
              <a:rPr lang="nl-NL" sz="1600" b="1" dirty="0"/>
              <a:t> </a:t>
            </a:r>
            <a:endParaRPr lang="nl-NL" sz="1600" dirty="0"/>
          </a:p>
          <a:p>
            <a:pPr marL="0" indent="0">
              <a:buNone/>
            </a:pPr>
            <a:r>
              <a:rPr lang="nl-NL" sz="1600" dirty="0"/>
              <a:t>(…) </a:t>
            </a:r>
          </a:p>
          <a:p>
            <a:pPr marL="0" indent="0">
              <a:buNone/>
            </a:pPr>
            <a:r>
              <a:rPr lang="nl-NL" sz="1600" dirty="0"/>
              <a:t>L1: </a:t>
            </a:r>
            <a:r>
              <a:rPr lang="nl-NL" sz="1600" i="1" dirty="0"/>
              <a:t>Oké</a:t>
            </a:r>
            <a:r>
              <a:rPr lang="nl-NL" sz="1600" dirty="0"/>
              <a:t> en dus </a:t>
            </a:r>
            <a:r>
              <a:rPr lang="nl-NL" sz="1600" i="1" dirty="0"/>
              <a:t>nu</a:t>
            </a:r>
            <a:r>
              <a:rPr lang="nl-NL" sz="1600" dirty="0"/>
              <a:t> vraag 3.</a:t>
            </a:r>
          </a:p>
          <a:p>
            <a:pPr marL="0" indent="0">
              <a:buNone/>
            </a:pPr>
            <a:r>
              <a:rPr lang="nl-NL" sz="1600" dirty="0"/>
              <a:t>L2: En is 3 </a:t>
            </a:r>
            <a:r>
              <a:rPr lang="nl-NL" sz="1600" i="1" dirty="0"/>
              <a:t>wel</a:t>
            </a:r>
            <a:r>
              <a:rPr lang="nl-NL" sz="1600" dirty="0"/>
              <a:t> </a:t>
            </a:r>
            <a:r>
              <a:rPr lang="nl-NL" sz="1600" b="1" dirty="0"/>
              <a:t>weer</a:t>
            </a:r>
            <a:r>
              <a:rPr lang="nl-NL" sz="1600" dirty="0"/>
              <a:t>…[leest mompelend de vraag half voor]… </a:t>
            </a:r>
            <a:r>
              <a:rPr lang="nl-NL" sz="1600" u="sng" dirty="0"/>
              <a:t>vermogen</a:t>
            </a:r>
            <a:r>
              <a:rPr lang="nl-NL" sz="1600" dirty="0"/>
              <a:t>.</a:t>
            </a:r>
          </a:p>
          <a:p>
            <a:pPr marL="0" indent="0">
              <a:buNone/>
            </a:pPr>
            <a:r>
              <a:rPr lang="nl-NL" sz="1600" dirty="0"/>
              <a:t>L1: Je hebt </a:t>
            </a:r>
            <a:r>
              <a:rPr lang="nl-NL" sz="1600" b="1" dirty="0"/>
              <a:t>dus hetzelfde alleen</a:t>
            </a:r>
            <a:r>
              <a:rPr lang="nl-NL" sz="1600" dirty="0"/>
              <a:t> tussen B en A</a:t>
            </a:r>
          </a:p>
          <a:p>
            <a:pPr marL="0" indent="0">
              <a:buNone/>
            </a:pPr>
            <a:r>
              <a:rPr lang="nl-NL" sz="1600" dirty="0"/>
              <a:t>L2: </a:t>
            </a:r>
            <a:r>
              <a:rPr lang="nl-NL" sz="1600" i="1" dirty="0"/>
              <a:t>Oké</a:t>
            </a:r>
            <a:r>
              <a:rPr lang="nl-NL" sz="1600" dirty="0"/>
              <a:t>…</a:t>
            </a:r>
            <a:r>
              <a:rPr lang="nl-NL" sz="1600" dirty="0" err="1"/>
              <a:t>mmmh</a:t>
            </a:r>
            <a:r>
              <a:rPr lang="nl-NL" sz="1600" dirty="0"/>
              <a:t>….</a:t>
            </a:r>
            <a:r>
              <a:rPr lang="nl-NL" sz="1600" b="1" dirty="0"/>
              <a:t>dat</a:t>
            </a:r>
            <a:r>
              <a:rPr lang="nl-NL" sz="1600" dirty="0"/>
              <a:t> is </a:t>
            </a:r>
            <a:r>
              <a:rPr lang="nl-NL" sz="1600" i="1" dirty="0"/>
              <a:t>niet zo moeilijk</a:t>
            </a:r>
            <a:r>
              <a:rPr lang="nl-NL" sz="1600" dirty="0"/>
              <a:t>…</a:t>
            </a:r>
            <a:r>
              <a:rPr lang="nl-NL" sz="1600" b="1" dirty="0"/>
              <a:t>want</a:t>
            </a:r>
            <a:r>
              <a:rPr lang="nl-NL" sz="1600" dirty="0"/>
              <a:t>…</a:t>
            </a:r>
            <a:r>
              <a:rPr lang="nl-NL" sz="1600" i="1" dirty="0"/>
              <a:t>even kijken</a:t>
            </a:r>
            <a:r>
              <a:rPr lang="nl-NL" sz="1600" dirty="0"/>
              <a:t>…uhm.</a:t>
            </a:r>
          </a:p>
          <a:p>
            <a:pPr marL="0" indent="0">
              <a:buNone/>
            </a:pPr>
            <a:r>
              <a:rPr lang="nl-NL" sz="1600" dirty="0"/>
              <a:t>L1: Er loopt </a:t>
            </a:r>
            <a:r>
              <a:rPr lang="nl-NL" sz="1600" b="1" dirty="0"/>
              <a:t>dus nu ook nog</a:t>
            </a:r>
            <a:r>
              <a:rPr lang="nl-NL" sz="1600" dirty="0"/>
              <a:t> een </a:t>
            </a:r>
            <a:r>
              <a:rPr lang="nl-NL" sz="1600" u="sng" dirty="0"/>
              <a:t>stroom</a:t>
            </a:r>
            <a:r>
              <a:rPr lang="nl-NL" sz="1600" dirty="0"/>
              <a:t> van A naar B, </a:t>
            </a:r>
            <a:r>
              <a:rPr lang="nl-NL" sz="1600" b="1" dirty="0"/>
              <a:t>zonder eerst</a:t>
            </a:r>
            <a:r>
              <a:rPr lang="nl-NL" sz="1600" dirty="0"/>
              <a:t> via C te gaan.</a:t>
            </a:r>
          </a:p>
          <a:p>
            <a:pPr marL="0" indent="0">
              <a:buNone/>
            </a:pPr>
            <a:r>
              <a:rPr lang="nl-NL" sz="1600" dirty="0"/>
              <a:t>L2: Wat is </a:t>
            </a:r>
            <a:r>
              <a:rPr lang="nl-NL" sz="1600" i="1" dirty="0"/>
              <a:t>ook al weer</a:t>
            </a:r>
            <a:r>
              <a:rPr lang="nl-NL" sz="1600" dirty="0"/>
              <a:t> de </a:t>
            </a:r>
            <a:r>
              <a:rPr lang="nl-NL" sz="1600" u="sng" dirty="0"/>
              <a:t>eenheid van vermogen</a:t>
            </a:r>
            <a:r>
              <a:rPr lang="nl-NL" sz="1600" dirty="0"/>
              <a:t>, </a:t>
            </a:r>
            <a:r>
              <a:rPr lang="nl-NL" sz="1600" u="sng" dirty="0"/>
              <a:t>Watt</a:t>
            </a:r>
            <a:r>
              <a:rPr lang="nl-NL" sz="1600" dirty="0"/>
              <a:t> </a:t>
            </a:r>
            <a:r>
              <a:rPr lang="nl-NL" sz="1600" i="1" dirty="0"/>
              <a:t>hè</a:t>
            </a:r>
            <a:r>
              <a:rPr lang="nl-NL" sz="1600" dirty="0"/>
              <a:t>?</a:t>
            </a:r>
          </a:p>
          <a:p>
            <a:pPr marL="0" indent="0">
              <a:buNone/>
            </a:pPr>
            <a:r>
              <a:rPr lang="nl-NL" sz="1600" dirty="0"/>
              <a:t>L3: Ja.</a:t>
            </a:r>
          </a:p>
          <a:p>
            <a:pPr marL="0" indent="0">
              <a:buNone/>
            </a:pPr>
            <a:r>
              <a:rPr lang="nl-NL" sz="1600" dirty="0"/>
              <a:t>L2: En wat was </a:t>
            </a:r>
            <a:r>
              <a:rPr lang="nl-NL" sz="1600" i="1" dirty="0"/>
              <a:t>ook al weer</a:t>
            </a:r>
            <a:r>
              <a:rPr lang="nl-NL" sz="1600" dirty="0"/>
              <a:t> </a:t>
            </a:r>
            <a:r>
              <a:rPr lang="nl-NL" sz="1600" u="sng" dirty="0"/>
              <a:t>Watt, Joule per seconde</a:t>
            </a:r>
            <a:r>
              <a:rPr lang="nl-NL" sz="1600" dirty="0"/>
              <a:t>, </a:t>
            </a:r>
            <a:r>
              <a:rPr lang="nl-NL" sz="1600" i="1" dirty="0"/>
              <a:t>toch</a:t>
            </a:r>
            <a:r>
              <a:rPr lang="nl-NL" sz="1600" dirty="0"/>
              <a:t>?</a:t>
            </a:r>
          </a:p>
          <a:p>
            <a:pPr marL="0" indent="0">
              <a:buNone/>
            </a:pPr>
            <a:r>
              <a:rPr lang="nl-NL" sz="1600" dirty="0"/>
              <a:t>L1 en L4: Ja.</a:t>
            </a:r>
          </a:p>
          <a:p>
            <a:pPr marL="0" indent="0">
              <a:buNone/>
            </a:pPr>
            <a:r>
              <a:rPr lang="nl-NL" sz="1600" dirty="0"/>
              <a:t>L2: </a:t>
            </a:r>
            <a:r>
              <a:rPr lang="nl-NL" sz="1600" u="sng" dirty="0"/>
              <a:t>Joule per seconde</a:t>
            </a:r>
            <a:r>
              <a:rPr lang="nl-NL" sz="1600" dirty="0"/>
              <a:t> </a:t>
            </a:r>
            <a:r>
              <a:rPr lang="nl-NL" sz="1600" i="1" dirty="0"/>
              <a:t>heeft te maken met</a:t>
            </a:r>
            <a:r>
              <a:rPr lang="nl-NL" sz="1600" dirty="0"/>
              <a:t>…</a:t>
            </a:r>
            <a:r>
              <a:rPr lang="nl-NL" sz="1600" dirty="0" err="1"/>
              <a:t>mmmh</a:t>
            </a:r>
            <a:r>
              <a:rPr lang="nl-NL" sz="1600" dirty="0"/>
              <a:t>…. De </a:t>
            </a:r>
            <a:r>
              <a:rPr lang="nl-NL" sz="1600" u="sng" dirty="0"/>
              <a:t>stroomsterkte</a:t>
            </a:r>
            <a:r>
              <a:rPr lang="nl-NL" sz="1600" dirty="0"/>
              <a:t> ook, hè?</a:t>
            </a:r>
          </a:p>
          <a:p>
            <a:pPr marL="0" indent="0">
              <a:buNone/>
            </a:pPr>
            <a:r>
              <a:rPr lang="nl-NL" sz="1600" dirty="0"/>
              <a:t>L3: Omdat er </a:t>
            </a:r>
            <a:r>
              <a:rPr lang="nl-NL" sz="1600" b="1" dirty="0"/>
              <a:t>nu</a:t>
            </a:r>
            <a:r>
              <a:rPr lang="nl-NL" sz="1600" dirty="0"/>
              <a:t> </a:t>
            </a:r>
            <a:r>
              <a:rPr lang="nl-NL" sz="1600" i="1" dirty="0"/>
              <a:t>volgens mij</a:t>
            </a:r>
            <a:r>
              <a:rPr lang="nl-NL" sz="1600" dirty="0"/>
              <a:t> </a:t>
            </a:r>
            <a:r>
              <a:rPr lang="nl-NL" sz="1600" b="1" dirty="0"/>
              <a:t>wel</a:t>
            </a:r>
            <a:r>
              <a:rPr lang="nl-NL" sz="1600" dirty="0"/>
              <a:t> een </a:t>
            </a:r>
            <a:r>
              <a:rPr lang="nl-NL" sz="1600" u="sng" dirty="0"/>
              <a:t>stroom</a:t>
            </a:r>
            <a:r>
              <a:rPr lang="nl-NL" sz="1600" dirty="0"/>
              <a:t> loopt tussen B en A is de weer </a:t>
            </a:r>
            <a:r>
              <a:rPr lang="nl-NL" sz="1600" i="1" dirty="0"/>
              <a:t>gewoon</a:t>
            </a:r>
            <a:r>
              <a:rPr lang="nl-NL" sz="1600" dirty="0"/>
              <a:t> </a:t>
            </a:r>
            <a:r>
              <a:rPr lang="nl-NL" sz="1600" u="sng" dirty="0"/>
              <a:t>1058 Ohm</a:t>
            </a:r>
            <a:r>
              <a:rPr lang="nl-NL" sz="1600" dirty="0"/>
              <a:t>, omdat er </a:t>
            </a:r>
            <a:r>
              <a:rPr lang="nl-NL" sz="1600" b="1" dirty="0"/>
              <a:t>nu wel</a:t>
            </a:r>
            <a:r>
              <a:rPr lang="nl-NL" sz="1600" dirty="0"/>
              <a:t> een </a:t>
            </a:r>
            <a:r>
              <a:rPr lang="nl-NL" sz="1600" u="sng" dirty="0"/>
              <a:t>stroom</a:t>
            </a:r>
            <a:r>
              <a:rPr lang="nl-NL" sz="1600" dirty="0"/>
              <a:t> is tussen B en A is </a:t>
            </a:r>
            <a:r>
              <a:rPr lang="nl-NL" sz="1600" i="1" dirty="0"/>
              <a:t>ie</a:t>
            </a:r>
            <a:r>
              <a:rPr lang="nl-NL" sz="1600" dirty="0"/>
              <a:t> </a:t>
            </a:r>
            <a:r>
              <a:rPr lang="nl-NL" sz="1600" b="1" dirty="0"/>
              <a:t>wel</a:t>
            </a:r>
            <a:r>
              <a:rPr lang="nl-NL" sz="1600" dirty="0"/>
              <a:t> </a:t>
            </a:r>
            <a:r>
              <a:rPr lang="nl-NL" sz="1600" u="sng" dirty="0"/>
              <a:t>gesloten</a:t>
            </a:r>
            <a:r>
              <a:rPr lang="nl-NL" sz="1600" dirty="0"/>
              <a:t>.</a:t>
            </a:r>
          </a:p>
          <a:p>
            <a:pPr marL="0" indent="0">
              <a:buNone/>
            </a:pPr>
            <a:r>
              <a:rPr lang="nl-NL" sz="1600" dirty="0"/>
              <a:t>L1: Ja.</a:t>
            </a:r>
          </a:p>
          <a:p>
            <a:pPr marL="0" indent="0">
              <a:buNone/>
            </a:pPr>
            <a:r>
              <a:rPr lang="nl-NL" sz="1600" dirty="0"/>
              <a:t>L2: </a:t>
            </a:r>
            <a:r>
              <a:rPr lang="nl-NL" sz="1600" b="1" dirty="0"/>
              <a:t>Dat</a:t>
            </a:r>
            <a:r>
              <a:rPr lang="nl-NL" sz="1600" dirty="0"/>
              <a:t> betekent twee keer zo groot </a:t>
            </a:r>
            <a:r>
              <a:rPr lang="nl-NL" sz="1600" u="sng" dirty="0"/>
              <a:t>energie</a:t>
            </a:r>
            <a:r>
              <a:rPr lang="nl-NL" sz="1600" dirty="0"/>
              <a:t>, </a:t>
            </a:r>
            <a:r>
              <a:rPr lang="nl-NL" sz="1600" u="sng" dirty="0"/>
              <a:t>twee keer zo groot vermogen</a:t>
            </a:r>
            <a:r>
              <a:rPr lang="nl-NL" sz="1600" dirty="0"/>
              <a:t>. </a:t>
            </a:r>
            <a:r>
              <a:rPr lang="nl-NL" sz="1600" b="1" dirty="0"/>
              <a:t>Dat</a:t>
            </a:r>
            <a:r>
              <a:rPr lang="nl-NL" sz="1600" dirty="0"/>
              <a:t> is maal 2, </a:t>
            </a:r>
            <a:r>
              <a:rPr lang="nl-NL" sz="1600" b="1" dirty="0"/>
              <a:t>want toen</a:t>
            </a:r>
            <a:r>
              <a:rPr lang="nl-NL" sz="1600" dirty="0"/>
              <a:t> was </a:t>
            </a:r>
            <a:r>
              <a:rPr lang="nl-NL" sz="1600" i="1" dirty="0"/>
              <a:t>het</a:t>
            </a:r>
            <a:r>
              <a:rPr lang="nl-NL" sz="1600" dirty="0"/>
              <a:t> </a:t>
            </a:r>
            <a:r>
              <a:rPr lang="nl-NL" sz="1600" b="1" dirty="0"/>
              <a:t>nog</a:t>
            </a:r>
            <a:r>
              <a:rPr lang="nl-NL" sz="1600" dirty="0"/>
              <a:t> 529… </a:t>
            </a:r>
            <a:r>
              <a:rPr lang="nl-NL" sz="1600" i="1" dirty="0"/>
              <a:t>zo zit het.</a:t>
            </a:r>
            <a:endParaRPr lang="nl-NL" sz="1600" dirty="0"/>
          </a:p>
          <a:p>
            <a:pPr marL="0" indent="0">
              <a:buNone/>
            </a:pPr>
            <a:r>
              <a:rPr lang="nl-NL" sz="1600" dirty="0"/>
              <a:t>L1: Ik snap het niet.</a:t>
            </a:r>
          </a:p>
          <a:p>
            <a:pPr marL="0" indent="0">
              <a:buNone/>
            </a:pPr>
            <a:r>
              <a:rPr lang="nl-NL" sz="1600" dirty="0"/>
              <a:t>L2: </a:t>
            </a:r>
            <a:r>
              <a:rPr lang="nl-NL" sz="1600" b="1" dirty="0"/>
              <a:t>Omdat</a:t>
            </a:r>
            <a:r>
              <a:rPr lang="nl-NL" sz="1600" dirty="0"/>
              <a:t> er </a:t>
            </a:r>
            <a:r>
              <a:rPr lang="nl-NL" sz="1600" b="1" dirty="0"/>
              <a:t>nou</a:t>
            </a:r>
            <a:r>
              <a:rPr lang="nl-NL" sz="1600" dirty="0"/>
              <a:t> wel </a:t>
            </a:r>
            <a:r>
              <a:rPr lang="nl-NL" sz="1600" u="sng" dirty="0"/>
              <a:t>stroom</a:t>
            </a:r>
            <a:r>
              <a:rPr lang="nl-NL" sz="1600" dirty="0"/>
              <a:t> </a:t>
            </a:r>
            <a:r>
              <a:rPr lang="nl-NL" sz="1600" u="sng" dirty="0"/>
              <a:t>loopt</a:t>
            </a:r>
            <a:r>
              <a:rPr lang="nl-NL" sz="1600" dirty="0"/>
              <a:t> tussen B en A is B </a:t>
            </a:r>
            <a:r>
              <a:rPr lang="nl-NL" sz="1600" u="sng" dirty="0"/>
              <a:t>gesloten</a:t>
            </a:r>
            <a:r>
              <a:rPr lang="nl-NL" sz="1600" dirty="0"/>
              <a:t> en </a:t>
            </a:r>
            <a:r>
              <a:rPr lang="nl-NL" sz="1600" b="1" dirty="0"/>
              <a:t>dat</a:t>
            </a:r>
            <a:r>
              <a:rPr lang="nl-NL" sz="1600" dirty="0"/>
              <a:t> er weer </a:t>
            </a:r>
            <a:r>
              <a:rPr lang="nl-NL" sz="1600" u="sng" dirty="0"/>
              <a:t>1058 Ohm</a:t>
            </a:r>
            <a:r>
              <a:rPr lang="nl-NL" sz="1600" dirty="0"/>
              <a:t> doorheen gaat.</a:t>
            </a:r>
          </a:p>
          <a:p>
            <a:pPr marL="0" indent="0">
              <a:buNone/>
            </a:pPr>
            <a:r>
              <a:rPr lang="nl-NL" sz="1600" dirty="0"/>
              <a:t>L1: Ja.</a:t>
            </a:r>
          </a:p>
          <a:p>
            <a:pPr marL="0" indent="0">
              <a:buNone/>
            </a:pPr>
            <a:r>
              <a:rPr lang="nl-NL" sz="1600" dirty="0"/>
              <a:t>L2: </a:t>
            </a:r>
            <a:r>
              <a:rPr lang="nl-NL" sz="1600" i="1" dirty="0"/>
              <a:t>Oh nee</a:t>
            </a:r>
            <a:r>
              <a:rPr lang="nl-NL" sz="1600" dirty="0"/>
              <a:t>… dat klopt niet.</a:t>
            </a:r>
          </a:p>
          <a:p>
            <a:pPr marL="0" indent="0">
              <a:buNone/>
            </a:pPr>
            <a:r>
              <a:rPr lang="nl-NL" sz="1600" dirty="0"/>
              <a:t>L3: Teken </a:t>
            </a:r>
            <a:r>
              <a:rPr lang="nl-NL" sz="1600" i="1" dirty="0"/>
              <a:t>hem eens</a:t>
            </a:r>
            <a:r>
              <a:rPr lang="nl-NL" sz="1600" dirty="0"/>
              <a:t>, ik heb </a:t>
            </a:r>
            <a:r>
              <a:rPr lang="nl-NL" sz="1600" i="1" dirty="0"/>
              <a:t>hem</a:t>
            </a:r>
            <a:r>
              <a:rPr lang="nl-NL" sz="1600" dirty="0"/>
              <a:t> </a:t>
            </a:r>
            <a:r>
              <a:rPr lang="nl-NL" sz="1600" b="1" dirty="0"/>
              <a:t>nu</a:t>
            </a:r>
            <a:r>
              <a:rPr lang="nl-NL" sz="1600" dirty="0"/>
              <a:t> </a:t>
            </a:r>
            <a:r>
              <a:rPr lang="nl-NL" sz="1600" u="sng" dirty="0"/>
              <a:t>parallel</a:t>
            </a:r>
            <a:r>
              <a:rPr lang="nl-NL" sz="1600" dirty="0"/>
              <a:t> getekend.</a:t>
            </a:r>
          </a:p>
          <a:p>
            <a:pPr marL="0" indent="0">
              <a:buNone/>
            </a:pPr>
            <a:r>
              <a:rPr lang="nl-NL" sz="1600" dirty="0"/>
              <a:t>L2: (zachtjes) … nee…</a:t>
            </a:r>
          </a:p>
          <a:p>
            <a:pPr marL="0" indent="0">
              <a:buNone/>
            </a:pPr>
            <a:r>
              <a:rPr lang="nl-NL" sz="1600" dirty="0"/>
              <a:t>L1: Maar het </a:t>
            </a:r>
            <a:r>
              <a:rPr lang="nl-NL" sz="1600" u="sng" dirty="0"/>
              <a:t>vermogen P is U keer</a:t>
            </a:r>
            <a:r>
              <a:rPr lang="nl-NL" sz="1600" dirty="0"/>
              <a:t> I </a:t>
            </a:r>
            <a:r>
              <a:rPr lang="nl-NL" sz="1600" i="1" dirty="0"/>
              <a:t>toch</a:t>
            </a:r>
            <a:r>
              <a:rPr lang="nl-NL" sz="1600" dirty="0"/>
              <a:t>.</a:t>
            </a:r>
          </a:p>
          <a:p>
            <a:pPr marL="0" indent="0">
              <a:buNone/>
            </a:pPr>
            <a:r>
              <a:rPr lang="nl-NL" sz="1600" dirty="0"/>
              <a:t>L2: Wat?</a:t>
            </a:r>
          </a:p>
          <a:p>
            <a:pPr marL="0" indent="0">
              <a:buNone/>
            </a:pPr>
            <a:r>
              <a:rPr lang="nl-NL" sz="1600" dirty="0"/>
              <a:t>L1: </a:t>
            </a:r>
            <a:r>
              <a:rPr lang="nl-NL" sz="1600" u="sng" dirty="0"/>
              <a:t>P is U keer I.</a:t>
            </a:r>
            <a:endParaRPr lang="nl-NL" sz="1600" dirty="0"/>
          </a:p>
          <a:p>
            <a:pPr marL="0" indent="0">
              <a:buNone/>
            </a:pPr>
            <a:r>
              <a:rPr lang="nl-NL" sz="1600" dirty="0"/>
              <a:t>L2: </a:t>
            </a:r>
            <a:r>
              <a:rPr lang="nl-NL" sz="1600" u="sng" dirty="0"/>
              <a:t>P is U keer I.</a:t>
            </a:r>
            <a:endParaRPr lang="nl-NL" sz="1600" dirty="0"/>
          </a:p>
          <a:p>
            <a:pPr marL="0" indent="0">
              <a:buNone/>
            </a:pPr>
            <a:r>
              <a:rPr lang="nl-NL" sz="1600" dirty="0"/>
              <a:t>L1: </a:t>
            </a:r>
            <a:r>
              <a:rPr lang="nl-NL" sz="1600" i="1" dirty="0"/>
              <a:t>Of niet?</a:t>
            </a:r>
            <a:r>
              <a:rPr lang="nl-NL" sz="1600" dirty="0"/>
              <a:t/>
            </a:r>
            <a:br>
              <a:rPr lang="nl-NL" sz="1600" dirty="0"/>
            </a:br>
            <a:r>
              <a:rPr lang="nl-NL" sz="1600" dirty="0"/>
              <a:t>L3: [knikt] …Ja.</a:t>
            </a:r>
          </a:p>
          <a:p>
            <a:pPr marL="0" indent="0">
              <a:buNone/>
            </a:pPr>
            <a:r>
              <a:rPr lang="nl-NL" sz="1600" dirty="0"/>
              <a:t>L1: </a:t>
            </a:r>
            <a:r>
              <a:rPr lang="nl-NL" sz="1600" u="sng" dirty="0"/>
              <a:t>Spanning maal stroomsterkte</a:t>
            </a:r>
            <a:r>
              <a:rPr lang="nl-NL" sz="1600" dirty="0"/>
              <a:t>.</a:t>
            </a:r>
          </a:p>
          <a:p>
            <a:pPr marL="0" indent="0">
              <a:buNone/>
            </a:pPr>
            <a:r>
              <a:rPr lang="nl-NL" sz="1600" dirty="0"/>
              <a:t>L2: </a:t>
            </a:r>
            <a:r>
              <a:rPr lang="nl-NL" sz="1600" u="sng" dirty="0"/>
              <a:t>Spanning maal stroomsterkte</a:t>
            </a:r>
            <a:r>
              <a:rPr lang="nl-NL" sz="1600" dirty="0"/>
              <a:t>, wat is B dan?</a:t>
            </a:r>
          </a:p>
          <a:p>
            <a:pPr marL="0" indent="0">
              <a:buNone/>
            </a:pPr>
            <a:r>
              <a:rPr lang="nl-NL" sz="1600" dirty="0"/>
              <a:t>L1: </a:t>
            </a:r>
            <a:r>
              <a:rPr lang="nl-NL" sz="1600" u="sng" dirty="0"/>
              <a:t>P</a:t>
            </a:r>
            <a:r>
              <a:rPr lang="nl-NL" sz="1600" dirty="0"/>
              <a:t>, van </a:t>
            </a:r>
            <a:r>
              <a:rPr lang="nl-NL" sz="1600" u="sng" dirty="0"/>
              <a:t>vermogen</a:t>
            </a:r>
            <a:r>
              <a:rPr lang="nl-NL" sz="1600" dirty="0"/>
              <a:t>.</a:t>
            </a:r>
          </a:p>
          <a:p>
            <a:pPr marL="0" indent="0">
              <a:buNone/>
            </a:pPr>
            <a:r>
              <a:rPr lang="nl-NL" sz="1600" dirty="0"/>
              <a:t>L2: Oh… P! Ja, P. Ja, </a:t>
            </a:r>
            <a:r>
              <a:rPr lang="nl-NL" sz="1600" u="sng" dirty="0"/>
              <a:t>P is U maal I</a:t>
            </a:r>
            <a:r>
              <a:rPr lang="nl-NL" sz="1600" dirty="0"/>
              <a:t> [schrijft] dus </a:t>
            </a:r>
            <a:r>
              <a:rPr lang="nl-NL" sz="1600" i="1" dirty="0"/>
              <a:t>eentje</a:t>
            </a:r>
            <a:r>
              <a:rPr lang="nl-NL" sz="1600" dirty="0"/>
              <a:t> moet </a:t>
            </a:r>
            <a:r>
              <a:rPr lang="nl-NL" sz="1600" u="sng" dirty="0"/>
              <a:t>tweemaal zo groot</a:t>
            </a:r>
            <a:r>
              <a:rPr lang="nl-NL" sz="1600" dirty="0"/>
              <a:t> zijn [lacht].</a:t>
            </a:r>
          </a:p>
          <a:p>
            <a:pPr marL="0" indent="0">
              <a:buNone/>
            </a:pPr>
            <a:r>
              <a:rPr lang="nl-NL" sz="1600" dirty="0"/>
              <a:t>L1: Ja, maar omdat in </a:t>
            </a:r>
            <a:r>
              <a:rPr lang="nl-NL" sz="1600" b="1" dirty="0"/>
              <a:t>situatie I</a:t>
            </a:r>
            <a:r>
              <a:rPr lang="nl-NL" sz="1600" dirty="0"/>
              <a:t>, op dat </a:t>
            </a:r>
            <a:r>
              <a:rPr lang="nl-NL" sz="1600" b="1" dirty="0"/>
              <a:t>laatste</a:t>
            </a:r>
            <a:r>
              <a:rPr lang="nl-NL" sz="1600" dirty="0"/>
              <a:t> geen </a:t>
            </a:r>
            <a:r>
              <a:rPr lang="nl-NL" sz="1600" u="sng" dirty="0"/>
              <a:t>stroom</a:t>
            </a:r>
            <a:r>
              <a:rPr lang="nl-NL" sz="1600" dirty="0"/>
              <a:t> loopt.</a:t>
            </a:r>
          </a:p>
          <a:p>
            <a:pPr marL="0" indent="0">
              <a:buNone/>
            </a:pPr>
            <a:r>
              <a:rPr lang="nl-NL" sz="1600" dirty="0"/>
              <a:t>L2: </a:t>
            </a:r>
            <a:r>
              <a:rPr lang="nl-NL" sz="1600" b="1" dirty="0"/>
              <a:t>Situatie II</a:t>
            </a:r>
            <a:r>
              <a:rPr lang="nl-NL" sz="1600" dirty="0"/>
              <a:t> </a:t>
            </a:r>
            <a:r>
              <a:rPr lang="nl-NL" sz="1600" i="1" dirty="0"/>
              <a:t>bedoel je.</a:t>
            </a:r>
            <a:endParaRPr lang="nl-NL" sz="1600" dirty="0"/>
          </a:p>
          <a:p>
            <a:pPr marL="0" indent="0">
              <a:buNone/>
            </a:pPr>
            <a:r>
              <a:rPr lang="nl-NL" sz="1600" dirty="0"/>
              <a:t>L1: Ja, </a:t>
            </a:r>
            <a:r>
              <a:rPr lang="nl-NL" sz="1600" b="1" dirty="0"/>
              <a:t>situatie II</a:t>
            </a:r>
            <a:r>
              <a:rPr lang="nl-NL" sz="1600" dirty="0"/>
              <a:t> </a:t>
            </a:r>
            <a:r>
              <a:rPr lang="nl-NL" sz="1600" i="1" dirty="0"/>
              <a:t>bedoel ik</a:t>
            </a:r>
            <a:r>
              <a:rPr lang="nl-NL" sz="1600" dirty="0"/>
              <a:t>.</a:t>
            </a:r>
          </a:p>
          <a:p>
            <a:pPr marL="0" indent="0">
              <a:buNone/>
            </a:pPr>
            <a:r>
              <a:rPr lang="nl-NL" sz="1600" dirty="0"/>
              <a:t>L2: </a:t>
            </a:r>
            <a:r>
              <a:rPr lang="nl-NL" sz="1600" i="1" dirty="0"/>
              <a:t>Volgens mij</a:t>
            </a:r>
            <a:r>
              <a:rPr lang="nl-NL" sz="1600" dirty="0"/>
              <a:t> verandert de uh… </a:t>
            </a:r>
            <a:r>
              <a:rPr lang="nl-NL" sz="1600" i="1" dirty="0"/>
              <a:t>volgens mij</a:t>
            </a:r>
            <a:r>
              <a:rPr lang="nl-NL" sz="1600" dirty="0"/>
              <a:t> verander de </a:t>
            </a:r>
            <a:r>
              <a:rPr lang="nl-NL" sz="1600" u="sng" dirty="0"/>
              <a:t>vermogen</a:t>
            </a:r>
            <a:r>
              <a:rPr lang="nl-NL" sz="1600" dirty="0"/>
              <a:t> uh de </a:t>
            </a:r>
            <a:r>
              <a:rPr lang="nl-NL" sz="1600" u="sng" dirty="0"/>
              <a:t>spanning</a:t>
            </a:r>
            <a:r>
              <a:rPr lang="nl-NL" sz="1600" dirty="0"/>
              <a:t> niet </a:t>
            </a:r>
            <a:r>
              <a:rPr lang="nl-NL" sz="1600" b="1" dirty="0"/>
              <a:t>want</a:t>
            </a:r>
            <a:r>
              <a:rPr lang="nl-NL" sz="1600" dirty="0"/>
              <a:t> </a:t>
            </a:r>
            <a:r>
              <a:rPr lang="nl-NL" sz="1600" u="sng" dirty="0"/>
              <a:t>over</a:t>
            </a:r>
            <a:r>
              <a:rPr lang="nl-NL" sz="1600" dirty="0"/>
              <a:t> </a:t>
            </a:r>
            <a:r>
              <a:rPr lang="nl-NL" sz="1600" u="sng" dirty="0"/>
              <a:t>beiden staat</a:t>
            </a:r>
            <a:r>
              <a:rPr lang="nl-NL" sz="1600" dirty="0"/>
              <a:t> 230 </a:t>
            </a:r>
            <a:r>
              <a:rPr lang="nl-NL" sz="1600" i="1" dirty="0"/>
              <a:t>hè</a:t>
            </a:r>
            <a:r>
              <a:rPr lang="nl-NL" sz="1600" dirty="0"/>
              <a:t> [wijst op tekening van L3].</a:t>
            </a:r>
          </a:p>
          <a:p>
            <a:pPr marL="0" indent="0">
              <a:buNone/>
            </a:pPr>
            <a:r>
              <a:rPr lang="nl-NL" sz="1600" dirty="0"/>
              <a:t>L1 en L3: Ja.</a:t>
            </a:r>
          </a:p>
          <a:p>
            <a:pPr marL="0" indent="0">
              <a:buNone/>
            </a:pPr>
            <a:r>
              <a:rPr lang="nl-NL" sz="1600" dirty="0"/>
              <a:t>L2: </a:t>
            </a:r>
            <a:r>
              <a:rPr lang="nl-NL" sz="1600" b="1" dirty="0"/>
              <a:t>Dus</a:t>
            </a:r>
            <a:r>
              <a:rPr lang="nl-NL" sz="1600" dirty="0"/>
              <a:t> </a:t>
            </a:r>
            <a:r>
              <a:rPr lang="nl-NL" sz="1600" b="1" dirty="0"/>
              <a:t>dat</a:t>
            </a:r>
            <a:r>
              <a:rPr lang="nl-NL" sz="1600" dirty="0"/>
              <a:t> betekent, ja , uh.</a:t>
            </a:r>
          </a:p>
          <a:p>
            <a:pPr marL="0" indent="0">
              <a:buNone/>
            </a:pPr>
            <a:r>
              <a:rPr lang="nl-NL" sz="1600" dirty="0"/>
              <a:t>L1: </a:t>
            </a:r>
            <a:r>
              <a:rPr lang="nl-NL" sz="1600" b="1" dirty="0"/>
              <a:t>In situatie II</a:t>
            </a:r>
            <a:r>
              <a:rPr lang="nl-NL" sz="1600" dirty="0"/>
              <a:t> loopt toch </a:t>
            </a:r>
            <a:r>
              <a:rPr lang="nl-NL" sz="1600" u="sng" dirty="0"/>
              <a:t>twee keer zo weinig stroom</a:t>
            </a:r>
            <a:r>
              <a:rPr lang="nl-NL" sz="1600" dirty="0"/>
              <a:t>?</a:t>
            </a:r>
          </a:p>
          <a:p>
            <a:pPr marL="0" indent="0">
              <a:buNone/>
            </a:pPr>
            <a:r>
              <a:rPr lang="nl-NL" sz="1600" dirty="0"/>
              <a:t>L2: Ja [knikt] ja ja, </a:t>
            </a:r>
            <a:r>
              <a:rPr lang="nl-NL" sz="1600" i="1" dirty="0"/>
              <a:t>wacht effe</a:t>
            </a:r>
            <a:r>
              <a:rPr lang="nl-NL" sz="1600" dirty="0"/>
              <a:t>, ja je hebt gelijk.</a:t>
            </a:r>
          </a:p>
          <a:p>
            <a:pPr marL="0" indent="0">
              <a:buNone/>
            </a:pPr>
            <a:r>
              <a:rPr lang="nl-NL" sz="1600" dirty="0"/>
              <a:t>L1: </a:t>
            </a:r>
            <a:r>
              <a:rPr lang="nl-NL" sz="1600" u="sng" dirty="0"/>
              <a:t>Twee keer minder</a:t>
            </a:r>
            <a:r>
              <a:rPr lang="nl-NL" sz="1600" dirty="0"/>
              <a:t> dan.</a:t>
            </a:r>
          </a:p>
          <a:p>
            <a:pPr marL="0" indent="0">
              <a:buNone/>
            </a:pPr>
            <a:r>
              <a:rPr lang="nl-NL" sz="1600" dirty="0"/>
              <a:t>L2: </a:t>
            </a:r>
            <a:r>
              <a:rPr lang="nl-NL" sz="1600" i="1" dirty="0"/>
              <a:t>Klopt</a:t>
            </a:r>
            <a:r>
              <a:rPr lang="nl-NL" sz="1600" dirty="0"/>
              <a:t>!</a:t>
            </a:r>
          </a:p>
          <a:p>
            <a:pPr marL="0" indent="0">
              <a:buNone/>
            </a:pPr>
            <a:r>
              <a:rPr lang="nl-NL" sz="1600" dirty="0"/>
              <a:t>L1: Dan in </a:t>
            </a:r>
            <a:r>
              <a:rPr lang="nl-NL" sz="1600" b="1" dirty="0"/>
              <a:t>situatie III</a:t>
            </a:r>
            <a:endParaRPr lang="nl-NL" sz="1600" dirty="0"/>
          </a:p>
          <a:p>
            <a:pPr marL="0" indent="0">
              <a:buNone/>
            </a:pPr>
            <a:r>
              <a:rPr lang="nl-NL" sz="1600" dirty="0"/>
              <a:t>L2: De </a:t>
            </a:r>
            <a:r>
              <a:rPr lang="nl-NL" sz="1600" u="sng" dirty="0"/>
              <a:t>R</a:t>
            </a:r>
            <a:r>
              <a:rPr lang="nl-NL" sz="1600" dirty="0"/>
              <a:t>, de </a:t>
            </a:r>
            <a:r>
              <a:rPr lang="nl-NL" sz="1600" u="sng" dirty="0"/>
              <a:t>R</a:t>
            </a:r>
            <a:r>
              <a:rPr lang="nl-NL" sz="1600" dirty="0"/>
              <a:t> was in eerste instantie </a:t>
            </a:r>
            <a:r>
              <a:rPr lang="nl-NL" sz="1600" i="1" dirty="0"/>
              <a:t>twee keer zo klein</a:t>
            </a:r>
            <a:r>
              <a:rPr lang="nl-NL" sz="1600" dirty="0"/>
              <a:t>. Toch? In situatie II was </a:t>
            </a:r>
            <a:r>
              <a:rPr lang="nl-NL" sz="1600" u="sng" dirty="0"/>
              <a:t>R</a:t>
            </a:r>
            <a:r>
              <a:rPr lang="nl-NL" sz="1600" dirty="0"/>
              <a:t> twee keer zo klein. En </a:t>
            </a:r>
            <a:r>
              <a:rPr lang="nl-NL" sz="1600" u="sng" dirty="0"/>
              <a:t>U</a:t>
            </a:r>
            <a:r>
              <a:rPr lang="nl-NL" sz="1600" dirty="0"/>
              <a:t> was 230.</a:t>
            </a:r>
          </a:p>
          <a:p>
            <a:pPr marL="0" indent="0">
              <a:buNone/>
            </a:pPr>
            <a:r>
              <a:rPr lang="nl-NL" sz="1600" dirty="0"/>
              <a:t>L1: </a:t>
            </a:r>
            <a:r>
              <a:rPr lang="nl-NL" sz="1600" u="sng" dirty="0"/>
              <a:t>R</a:t>
            </a:r>
            <a:r>
              <a:rPr lang="nl-NL" sz="1600" dirty="0"/>
              <a:t> was </a:t>
            </a:r>
            <a:r>
              <a:rPr lang="nl-NL" sz="1600" u="sng" dirty="0"/>
              <a:t>twee keer zo klein</a:t>
            </a:r>
            <a:r>
              <a:rPr lang="nl-NL" sz="1600" dirty="0"/>
              <a:t>, </a:t>
            </a:r>
            <a:r>
              <a:rPr lang="nl-NL" sz="1600" i="1" dirty="0"/>
              <a:t>nee wacht</a:t>
            </a:r>
            <a:r>
              <a:rPr lang="nl-NL" sz="1600" dirty="0"/>
              <a:t>, ja, de </a:t>
            </a:r>
            <a:r>
              <a:rPr lang="nl-NL" sz="1600" u="sng" dirty="0"/>
              <a:t>R </a:t>
            </a:r>
            <a:r>
              <a:rPr lang="nl-NL" sz="1600" dirty="0"/>
              <a:t>was </a:t>
            </a:r>
            <a:r>
              <a:rPr lang="nl-NL" sz="1600" u="sng" dirty="0"/>
              <a:t>twee keer zo klein</a:t>
            </a:r>
            <a:r>
              <a:rPr lang="nl-NL" sz="1600" dirty="0"/>
              <a:t> en de </a:t>
            </a:r>
            <a:r>
              <a:rPr lang="nl-NL" sz="1600" u="sng" dirty="0"/>
              <a:t>U blijft gelijk</a:t>
            </a:r>
            <a:r>
              <a:rPr lang="nl-NL" sz="1600" dirty="0"/>
              <a:t> dan werd in </a:t>
            </a:r>
            <a:r>
              <a:rPr lang="nl-NL" sz="1600" b="1" dirty="0"/>
              <a:t>situatie II</a:t>
            </a:r>
            <a:r>
              <a:rPr lang="nl-NL" sz="1600" dirty="0"/>
              <a:t> de </a:t>
            </a:r>
            <a:r>
              <a:rPr lang="nl-NL" sz="1600" u="sng" dirty="0"/>
              <a:t>I twee keer</a:t>
            </a:r>
            <a:r>
              <a:rPr lang="nl-NL" sz="1600" dirty="0"/>
              <a:t> zo groot.  </a:t>
            </a:r>
          </a:p>
          <a:p>
            <a:pPr marL="0" indent="0">
              <a:buNone/>
            </a:pPr>
            <a:r>
              <a:rPr lang="nl-NL" sz="1600" dirty="0"/>
              <a:t>L2: Ja, </a:t>
            </a:r>
            <a:r>
              <a:rPr lang="nl-NL" sz="1600" b="1" dirty="0"/>
              <a:t>dat</a:t>
            </a:r>
            <a:r>
              <a:rPr lang="nl-NL" sz="1600" dirty="0"/>
              <a:t> betekent </a:t>
            </a:r>
            <a:r>
              <a:rPr lang="nl-NL" sz="1600" i="1" dirty="0"/>
              <a:t>eigenlijk</a:t>
            </a:r>
            <a:r>
              <a:rPr lang="nl-NL" sz="1600" dirty="0"/>
              <a:t> dat is </a:t>
            </a:r>
            <a:r>
              <a:rPr lang="nl-NL" sz="1600" b="1" dirty="0"/>
              <a:t>dan</a:t>
            </a:r>
            <a:r>
              <a:rPr lang="nl-NL" sz="1600" dirty="0"/>
              <a:t> II </a:t>
            </a:r>
            <a:r>
              <a:rPr lang="nl-NL" sz="1600" i="1" dirty="0"/>
              <a:t>juist</a:t>
            </a:r>
            <a:r>
              <a:rPr lang="nl-NL" sz="1600" dirty="0"/>
              <a:t> twee keer zo groot </a:t>
            </a:r>
            <a:r>
              <a:rPr lang="nl-NL" sz="1600" u="sng" dirty="0"/>
              <a:t>vermogen</a:t>
            </a:r>
            <a:r>
              <a:rPr lang="nl-NL" sz="1600" dirty="0"/>
              <a:t> moet zijn, </a:t>
            </a:r>
            <a:r>
              <a:rPr lang="nl-NL" sz="1600" b="1" dirty="0"/>
              <a:t>dat is dan</a:t>
            </a:r>
            <a:r>
              <a:rPr lang="nl-NL" sz="1600" dirty="0"/>
              <a:t> III das andersom.</a:t>
            </a:r>
          </a:p>
          <a:p>
            <a:pPr marL="0" indent="0">
              <a:buNone/>
            </a:pPr>
            <a:r>
              <a:rPr lang="de-DE" sz="1600" dirty="0"/>
              <a:t>L1 en L2: (</a:t>
            </a:r>
            <a:r>
              <a:rPr lang="de-DE" sz="1600" i="1" dirty="0"/>
              <a:t>lachen</a:t>
            </a:r>
            <a:r>
              <a:rPr lang="de-DE" sz="1600" dirty="0"/>
              <a:t>)</a:t>
            </a:r>
            <a:endParaRPr lang="nl-NL" sz="1600" dirty="0"/>
          </a:p>
          <a:p>
            <a:pPr marL="0" indent="0">
              <a:buNone/>
            </a:pPr>
            <a:r>
              <a:rPr lang="de-DE" sz="1600" dirty="0"/>
              <a:t>L1: </a:t>
            </a:r>
            <a:r>
              <a:rPr lang="de-DE" sz="1600" dirty="0" err="1"/>
              <a:t>Uhm</a:t>
            </a:r>
            <a:r>
              <a:rPr lang="de-DE" sz="1600" dirty="0"/>
              <a:t>… ja.</a:t>
            </a:r>
            <a:endParaRPr lang="nl-NL" sz="1600" dirty="0"/>
          </a:p>
          <a:p>
            <a:pPr marL="0" indent="0">
              <a:buNone/>
            </a:pPr>
            <a:r>
              <a:rPr lang="nl-NL" sz="1600" dirty="0"/>
              <a:t>Docent: </a:t>
            </a:r>
            <a:r>
              <a:rPr lang="nl-NL" sz="1600" b="1" dirty="0"/>
              <a:t>Dat</a:t>
            </a:r>
            <a:r>
              <a:rPr lang="nl-NL" sz="1600" dirty="0"/>
              <a:t> is </a:t>
            </a:r>
            <a:r>
              <a:rPr lang="nl-NL" sz="1600" i="1" dirty="0"/>
              <a:t>hem</a:t>
            </a:r>
            <a:r>
              <a:rPr lang="nl-NL" sz="1600" dirty="0"/>
              <a:t>?</a:t>
            </a:r>
          </a:p>
          <a:p>
            <a:pPr marL="0" indent="0">
              <a:buNone/>
            </a:pPr>
            <a:r>
              <a:rPr lang="nl-NL" sz="1600" dirty="0"/>
              <a:t>L1: Nou… (onverstaanbaar)</a:t>
            </a:r>
          </a:p>
          <a:p>
            <a:pPr marL="0" indent="0">
              <a:buNone/>
            </a:pPr>
            <a:r>
              <a:rPr lang="nl-NL" sz="1600" dirty="0"/>
              <a:t>L3: Ik heb geen idee, ik zit </a:t>
            </a:r>
            <a:r>
              <a:rPr lang="nl-NL" sz="1600" i="1" dirty="0"/>
              <a:t>nog dat ding</a:t>
            </a:r>
            <a:r>
              <a:rPr lang="nl-NL" sz="1600" dirty="0"/>
              <a:t> om te tekenen. </a:t>
            </a:r>
            <a:r>
              <a:rPr lang="nl-NL" sz="1600" i="1" dirty="0"/>
              <a:t>Volgens mij</a:t>
            </a:r>
            <a:r>
              <a:rPr lang="nl-NL" sz="1600" dirty="0"/>
              <a:t> staat </a:t>
            </a:r>
            <a:r>
              <a:rPr lang="nl-NL" sz="1600" i="1" dirty="0"/>
              <a:t>ie</a:t>
            </a:r>
            <a:r>
              <a:rPr lang="nl-NL" sz="1600" dirty="0"/>
              <a:t> </a:t>
            </a:r>
            <a:r>
              <a:rPr lang="nl-NL" sz="1600" u="sng" dirty="0"/>
              <a:t>parallel</a:t>
            </a:r>
            <a:r>
              <a:rPr lang="nl-NL" sz="1600" dirty="0"/>
              <a:t>.</a:t>
            </a:r>
          </a:p>
          <a:p>
            <a:pPr marL="0" indent="0">
              <a:buNone/>
            </a:pPr>
            <a:r>
              <a:rPr lang="nl-NL" sz="1600" dirty="0"/>
              <a:t>D: Je hebt </a:t>
            </a:r>
            <a:r>
              <a:rPr lang="nl-NL" sz="1600" i="1" dirty="0"/>
              <a:t>hem</a:t>
            </a:r>
            <a:r>
              <a:rPr lang="nl-NL" sz="1600" dirty="0"/>
              <a:t> </a:t>
            </a:r>
            <a:r>
              <a:rPr lang="nl-NL" sz="1600" b="1" dirty="0"/>
              <a:t>zo</a:t>
            </a:r>
            <a:r>
              <a:rPr lang="nl-NL" sz="1600" dirty="0"/>
              <a:t> getekend, </a:t>
            </a:r>
            <a:r>
              <a:rPr lang="nl-NL" sz="1600" i="1" dirty="0"/>
              <a:t>even kijken</a:t>
            </a:r>
            <a:r>
              <a:rPr lang="nl-NL" sz="1600" dirty="0"/>
              <a:t>. En </a:t>
            </a:r>
            <a:r>
              <a:rPr lang="nl-NL" sz="1600" b="1" dirty="0"/>
              <a:t>deze</a:t>
            </a:r>
            <a:r>
              <a:rPr lang="nl-NL" sz="1600" dirty="0"/>
              <a:t> [wijst op tekening van L3] heb je </a:t>
            </a:r>
            <a:r>
              <a:rPr lang="nl-NL" sz="1600" b="1" dirty="0"/>
              <a:t>zo</a:t>
            </a:r>
            <a:r>
              <a:rPr lang="nl-NL" sz="1600" dirty="0"/>
              <a:t> getekend.</a:t>
            </a:r>
          </a:p>
          <a:p>
            <a:pPr marL="0" indent="0">
              <a:buNone/>
            </a:pPr>
            <a:r>
              <a:rPr lang="nl-NL" sz="1600" dirty="0"/>
              <a:t>L3: Ja, B telt niet mee.</a:t>
            </a:r>
          </a:p>
          <a:p>
            <a:pPr marL="0" indent="0">
              <a:buNone/>
            </a:pPr>
            <a:r>
              <a:rPr lang="nl-NL" sz="1600" dirty="0"/>
              <a:t>D: </a:t>
            </a:r>
            <a:r>
              <a:rPr lang="nl-NL" sz="1600" b="1" dirty="0"/>
              <a:t>Dus</a:t>
            </a:r>
            <a:r>
              <a:rPr lang="nl-NL" sz="1600" dirty="0"/>
              <a:t> </a:t>
            </a:r>
            <a:r>
              <a:rPr lang="nl-NL" sz="1600" i="1" dirty="0"/>
              <a:t>eigenlijk</a:t>
            </a:r>
            <a:r>
              <a:rPr lang="nl-NL" sz="1600" dirty="0"/>
              <a:t> loopt </a:t>
            </a:r>
            <a:r>
              <a:rPr lang="nl-NL" sz="1600" b="1" dirty="0"/>
              <a:t>hier</a:t>
            </a:r>
            <a:r>
              <a:rPr lang="nl-NL" sz="1600" dirty="0"/>
              <a:t> </a:t>
            </a:r>
            <a:r>
              <a:rPr lang="nl-NL" sz="1600" u="sng" dirty="0"/>
              <a:t>stroom</a:t>
            </a:r>
            <a:r>
              <a:rPr lang="nl-NL" sz="1600" dirty="0"/>
              <a:t> [wijst] en </a:t>
            </a:r>
            <a:r>
              <a:rPr lang="nl-NL" sz="1600" b="1" dirty="0"/>
              <a:t>hier</a:t>
            </a:r>
            <a:r>
              <a:rPr lang="nl-NL" sz="1600" dirty="0"/>
              <a:t> </a:t>
            </a:r>
            <a:r>
              <a:rPr lang="nl-NL" sz="1600" u="sng" dirty="0"/>
              <a:t>stroom</a:t>
            </a:r>
            <a:r>
              <a:rPr lang="nl-NL" sz="1600" dirty="0"/>
              <a:t> [wijst] </a:t>
            </a:r>
            <a:r>
              <a:rPr lang="nl-NL" sz="1600" b="1" dirty="0"/>
              <a:t>dus</a:t>
            </a:r>
            <a:r>
              <a:rPr lang="nl-NL" sz="1600" dirty="0"/>
              <a:t> loopt er </a:t>
            </a:r>
            <a:r>
              <a:rPr lang="nl-NL" sz="1600" i="1" dirty="0"/>
              <a:t>eigenlijk</a:t>
            </a:r>
            <a:r>
              <a:rPr lang="nl-NL" sz="1600" dirty="0"/>
              <a:t> </a:t>
            </a:r>
            <a:r>
              <a:rPr lang="nl-NL" sz="1600" u="sng" dirty="0"/>
              <a:t>twee keer zoveel stroom</a:t>
            </a:r>
            <a:r>
              <a:rPr lang="nl-NL" sz="1600" dirty="0"/>
              <a:t>. Hier [wijst].</a:t>
            </a:r>
          </a:p>
          <a:p>
            <a:pPr marL="0" indent="0">
              <a:buNone/>
            </a:pPr>
            <a:r>
              <a:rPr lang="nl-NL" sz="1600" dirty="0"/>
              <a:t>L3: [Knikt] </a:t>
            </a:r>
            <a:r>
              <a:rPr lang="nl-NL" sz="1600" i="1" dirty="0"/>
              <a:t>ik denk</a:t>
            </a:r>
            <a:r>
              <a:rPr lang="nl-NL" sz="1600" dirty="0"/>
              <a:t> het </a:t>
            </a:r>
            <a:r>
              <a:rPr lang="nl-NL" sz="1600" i="1" dirty="0"/>
              <a:t>wel</a:t>
            </a:r>
            <a:r>
              <a:rPr lang="nl-NL" sz="1600" dirty="0"/>
              <a:t>.</a:t>
            </a:r>
          </a:p>
          <a:p>
            <a:pPr marL="0" indent="0">
              <a:buNone/>
            </a:pPr>
            <a:r>
              <a:rPr lang="nl-NL" sz="1600" dirty="0"/>
              <a:t>D: </a:t>
            </a:r>
            <a:r>
              <a:rPr lang="nl-NL" sz="1600" i="1" dirty="0"/>
              <a:t>Oké, mooi</a:t>
            </a:r>
            <a:r>
              <a:rPr lang="nl-NL" sz="1600" dirty="0"/>
              <a:t>. Tevreden?</a:t>
            </a:r>
          </a:p>
          <a:p>
            <a:pPr marL="0" indent="0">
              <a:buNone/>
            </a:pPr>
            <a:r>
              <a:rPr lang="nl-NL" sz="1600" dirty="0"/>
              <a:t>L2: Hoezo staan </a:t>
            </a:r>
            <a:r>
              <a:rPr lang="nl-NL" sz="1600" i="1" dirty="0"/>
              <a:t>ze</a:t>
            </a:r>
            <a:r>
              <a:rPr lang="nl-NL" sz="1600" dirty="0"/>
              <a:t> </a:t>
            </a:r>
            <a:r>
              <a:rPr lang="nl-NL" sz="1600" u="sng" dirty="0"/>
              <a:t>parallel</a:t>
            </a:r>
            <a:r>
              <a:rPr lang="nl-NL" sz="1600" dirty="0"/>
              <a:t> dan?</a:t>
            </a:r>
          </a:p>
          <a:p>
            <a:pPr marL="0" indent="0">
              <a:buNone/>
            </a:pPr>
            <a:r>
              <a:rPr lang="nl-NL" sz="1600" dirty="0"/>
              <a:t>L3: </a:t>
            </a:r>
            <a:r>
              <a:rPr lang="nl-NL" sz="1600" b="1" dirty="0"/>
              <a:t>Dat</a:t>
            </a:r>
            <a:r>
              <a:rPr lang="nl-NL" sz="1600" dirty="0"/>
              <a:t> weet ik niet, </a:t>
            </a:r>
            <a:r>
              <a:rPr lang="nl-NL" sz="1600" b="1" dirty="0"/>
              <a:t>dat</a:t>
            </a:r>
            <a:r>
              <a:rPr lang="nl-NL" sz="1600" dirty="0"/>
              <a:t> </a:t>
            </a:r>
            <a:r>
              <a:rPr lang="nl-NL" sz="1600" i="1" dirty="0"/>
              <a:t>zie ik gewoon</a:t>
            </a:r>
            <a:r>
              <a:rPr lang="nl-NL" sz="1600" dirty="0"/>
              <a:t>…</a:t>
            </a:r>
            <a:r>
              <a:rPr lang="nl-NL" sz="1600" b="1" dirty="0"/>
              <a:t>Eerst</a:t>
            </a:r>
            <a:r>
              <a:rPr lang="nl-NL" sz="1600" dirty="0"/>
              <a:t> gaat A naar C en </a:t>
            </a:r>
            <a:r>
              <a:rPr lang="nl-NL" sz="1600" b="1" dirty="0"/>
              <a:t>dat</a:t>
            </a:r>
            <a:r>
              <a:rPr lang="nl-NL" sz="1600" dirty="0"/>
              <a:t> is </a:t>
            </a:r>
            <a:r>
              <a:rPr lang="nl-NL" sz="1600" b="1" dirty="0"/>
              <a:t>dan deze</a:t>
            </a:r>
            <a:r>
              <a:rPr lang="nl-NL" sz="1600" dirty="0"/>
              <a:t> wat C …</a:t>
            </a:r>
          </a:p>
          <a:p>
            <a:pPr marL="0" indent="0">
              <a:buNone/>
            </a:pPr>
            <a:r>
              <a:rPr lang="nl-NL" sz="1600" dirty="0"/>
              <a:t>L2: C gaat naar B …</a:t>
            </a:r>
            <a:r>
              <a:rPr lang="nl-NL" sz="1600" u="sng" dirty="0"/>
              <a:t>serie</a:t>
            </a:r>
            <a:r>
              <a:rPr lang="nl-NL" sz="1600" dirty="0"/>
              <a:t> </a:t>
            </a:r>
            <a:r>
              <a:rPr lang="nl-NL" sz="1600" i="1" dirty="0"/>
              <a:t>hoor</a:t>
            </a:r>
            <a:r>
              <a:rPr lang="nl-NL" sz="1600" dirty="0"/>
              <a:t>.</a:t>
            </a:r>
          </a:p>
          <a:p>
            <a:pPr marL="0" indent="0">
              <a:buNone/>
            </a:pPr>
            <a:endParaRPr lang="nl-NL" sz="1600" dirty="0">
              <a:effectLst/>
            </a:endParaRPr>
          </a:p>
        </p:txBody>
      </p:sp>
    </p:spTree>
    <p:extLst>
      <p:ext uri="{BB962C8B-B14F-4D97-AF65-F5344CB8AC3E}">
        <p14:creationId xmlns="" xmlns:p14="http://schemas.microsoft.com/office/powerpoint/2010/main" val="17181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0" fill="hold"/>
                                        <p:tgtEl>
                                          <p:spTgt spid="3"/>
                                        </p:tgtEl>
                                        <p:attrNameLst>
                                          <p:attrName>ppt_x</p:attrName>
                                        </p:attrNameLst>
                                      </p:cBhvr>
                                      <p:tavLst>
                                        <p:tav tm="0">
                                          <p:val>
                                            <p:strVal val="#ppt_x"/>
                                          </p:val>
                                        </p:tav>
                                        <p:tav tm="100000">
                                          <p:val>
                                            <p:strVal val="#ppt_x"/>
                                          </p:val>
                                        </p:tav>
                                      </p:tavLst>
                                    </p:anim>
                                    <p:anim calcmode="lin" valueType="num">
                                      <p:cBhvr additive="base">
                                        <p:cTn id="8" dur="130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Analyse</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endParaRPr lang="nl-NL" dirty="0"/>
          </a:p>
          <a:p>
            <a:r>
              <a:rPr lang="nl-NL" dirty="0" smtClean="0"/>
              <a:t>Het </a:t>
            </a:r>
            <a:r>
              <a:rPr lang="nl-NL" dirty="0"/>
              <a:t>taalgebruik is informeel, maar ze gebruiken wel </a:t>
            </a:r>
            <a:r>
              <a:rPr lang="nl-NL" dirty="0" err="1"/>
              <a:t>vakbegrippen</a:t>
            </a:r>
            <a:r>
              <a:rPr lang="nl-NL" dirty="0"/>
              <a:t> als stroom, spanning, weerstand. Ze proberen ook welke kennis ze hier zouden kunnen gebruiken (Wat is de eenheid van vermogen, Watt, Joule per seconde</a:t>
            </a:r>
            <a:r>
              <a:rPr lang="nl-NL" dirty="0" smtClean="0"/>
              <a:t>)</a:t>
            </a:r>
          </a:p>
          <a:p>
            <a:pPr marL="0" indent="0">
              <a:buNone/>
            </a:pPr>
            <a:endParaRPr lang="nl-NL" dirty="0" smtClean="0"/>
          </a:p>
          <a:p>
            <a:r>
              <a:rPr lang="nl-NL" dirty="0"/>
              <a:t>Het komt over alsof de leerlingen door de bomen het bos niet zien. De eerste stap, het vertalen van verwarmingsstanden naar elektrische schakelschema's, wordt niet gemaakt. </a:t>
            </a:r>
          </a:p>
          <a:p>
            <a:endParaRPr lang="nl-NL" dirty="0"/>
          </a:p>
          <a:p>
            <a:r>
              <a:rPr lang="nl-NL" dirty="0"/>
              <a:t>De ontknoping komt eigenlijk aan het eind, maar dan zijn de leerlingen al klaar: ' Hoezo staan ze parallel dan?'.</a:t>
            </a:r>
          </a:p>
          <a:p>
            <a:endParaRPr lang="nl-NL" dirty="0"/>
          </a:p>
          <a:p>
            <a:r>
              <a:rPr lang="nl-NL" dirty="0"/>
              <a:t>De leerlingen denken dat ze het goede antwoord gegeven hebben, maar de redenering klopt niet.</a:t>
            </a:r>
          </a:p>
          <a:p>
            <a:endParaRPr lang="nl-NL" dirty="0"/>
          </a:p>
        </p:txBody>
      </p:sp>
    </p:spTree>
    <p:extLst>
      <p:ext uri="{BB962C8B-B14F-4D97-AF65-F5344CB8AC3E}">
        <p14:creationId xmlns="" xmlns:p14="http://schemas.microsoft.com/office/powerpoint/2010/main" val="38671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Taalgerichte vakdidactiek</a:t>
            </a:r>
            <a:endParaRPr lang="nl-NL" dirty="0"/>
          </a:p>
        </p:txBody>
      </p:sp>
      <p:sp>
        <p:nvSpPr>
          <p:cNvPr id="3" name="Tijdelijke aanduiding voor inhoud 2"/>
          <p:cNvSpPr>
            <a:spLocks noGrp="1"/>
          </p:cNvSpPr>
          <p:nvPr>
            <p:ph idx="1"/>
          </p:nvPr>
        </p:nvSpPr>
        <p:spPr/>
        <p:txBody>
          <a:bodyPr>
            <a:normAutofit/>
          </a:bodyPr>
          <a:lstStyle/>
          <a:p>
            <a:r>
              <a:rPr lang="nl-NL" dirty="0" smtClean="0"/>
              <a:t>Rijk taalaanbod: context</a:t>
            </a:r>
          </a:p>
          <a:p>
            <a:r>
              <a:rPr lang="nl-NL" dirty="0" smtClean="0"/>
              <a:t>Mogelijkheid taalproductie: interactie</a:t>
            </a:r>
          </a:p>
          <a:p>
            <a:r>
              <a:rPr lang="nl-NL" dirty="0" smtClean="0"/>
              <a:t>Feedback: taalsteun</a:t>
            </a:r>
          </a:p>
          <a:p>
            <a:pPr>
              <a:buFontTx/>
              <a:buChar char="-"/>
            </a:pPr>
            <a:r>
              <a:rPr lang="nl-NL" dirty="0" smtClean="0"/>
              <a:t>schema (ook deel van vaktaal!)</a:t>
            </a:r>
          </a:p>
          <a:p>
            <a:pPr>
              <a:buFontTx/>
              <a:buChar char="-"/>
            </a:pPr>
            <a:r>
              <a:rPr lang="nl-NL" dirty="0" smtClean="0"/>
              <a:t>kenmerken van het genre (causaliteit)</a:t>
            </a:r>
          </a:p>
          <a:p>
            <a:endParaRPr lang="nl-NL" dirty="0" smtClean="0"/>
          </a:p>
          <a:p>
            <a:endParaRPr lang="nl-NL" dirty="0" smtClean="0"/>
          </a:p>
          <a:p>
            <a:endParaRPr lang="nl-NL" dirty="0" smtClean="0"/>
          </a:p>
          <a:p>
            <a:pPr marL="0" indent="0">
              <a:buNone/>
            </a:pPr>
            <a:endParaRPr lang="nl-NL" dirty="0"/>
          </a:p>
          <a:p>
            <a:endParaRPr lang="nl-NL" dirty="0"/>
          </a:p>
          <a:p>
            <a:endParaRPr lang="nl-NL" dirty="0"/>
          </a:p>
        </p:txBody>
      </p:sp>
    </p:spTree>
    <p:extLst>
      <p:ext uri="{BB962C8B-B14F-4D97-AF65-F5344CB8AC3E}">
        <p14:creationId xmlns="" xmlns:p14="http://schemas.microsoft.com/office/powerpoint/2010/main" val="11992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Vaktaalproblemen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Kleine peiling dit voorjaar (NLT-conferentie)</a:t>
            </a:r>
          </a:p>
          <a:p>
            <a:pPr marL="0" indent="0">
              <a:buNone/>
            </a:pPr>
            <a:r>
              <a:rPr lang="nl-NL" sz="2400" dirty="0" smtClean="0"/>
              <a:t>We vroegen:</a:t>
            </a:r>
          </a:p>
          <a:p>
            <a:pPr marL="0" indent="0">
              <a:buNone/>
            </a:pPr>
            <a:endParaRPr lang="nl-NL" sz="2400" dirty="0" smtClean="0"/>
          </a:p>
          <a:p>
            <a:pPr marL="0" indent="0">
              <a:buNone/>
            </a:pPr>
            <a:r>
              <a:rPr lang="nl-NL" sz="2400" dirty="0"/>
              <a:t>Op welk van de bovengenoemde terreinen ervaart u problemen bij uw leerlingen?</a:t>
            </a:r>
            <a:br>
              <a:rPr lang="nl-NL" sz="2400" dirty="0"/>
            </a:br>
            <a:r>
              <a:rPr lang="nl-NL" sz="2400" dirty="0"/>
              <a:t>(meerdere antwoorden mogelijk)</a:t>
            </a:r>
            <a:br>
              <a:rPr lang="nl-NL" sz="2400" dirty="0"/>
            </a:br>
            <a:r>
              <a:rPr lang="nl-NL" sz="2400" dirty="0"/>
              <a:t>O	talige vaardigheden</a:t>
            </a:r>
            <a:br>
              <a:rPr lang="nl-NL" sz="2400" dirty="0"/>
            </a:br>
            <a:r>
              <a:rPr lang="nl-NL" sz="2400" dirty="0"/>
              <a:t>O	vaktaal en alledaagse taal</a:t>
            </a:r>
            <a:br>
              <a:rPr lang="nl-NL" sz="2400" dirty="0"/>
            </a:br>
            <a:r>
              <a:rPr lang="nl-NL" sz="2400" dirty="0"/>
              <a:t>O	contexten</a:t>
            </a:r>
          </a:p>
          <a:p>
            <a:pPr marL="0" indent="0">
              <a:buNone/>
            </a:pPr>
            <a:endParaRPr lang="nl-NL" sz="24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6471" y="1301523"/>
            <a:ext cx="8330329" cy="4533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78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Taalsteun</a:t>
            </a:r>
            <a:r>
              <a:rPr lang="nl-NL" dirty="0" smtClean="0"/>
              <a:t>: feedback</a:t>
            </a:r>
            <a:endParaRPr lang="nl-NL" dirty="0"/>
          </a:p>
        </p:txBody>
      </p:sp>
      <p:sp>
        <p:nvSpPr>
          <p:cNvPr id="3" name="Tijdelijke aanduiding voor inhoud 2"/>
          <p:cNvSpPr>
            <a:spLocks noGrp="1"/>
          </p:cNvSpPr>
          <p:nvPr>
            <p:ph idx="1"/>
          </p:nvPr>
        </p:nvSpPr>
        <p:spPr/>
        <p:txBody>
          <a:bodyPr>
            <a:normAutofit/>
          </a:bodyPr>
          <a:lstStyle/>
          <a:p>
            <a:r>
              <a:rPr lang="nl-NL" sz="2400" dirty="0" smtClean="0"/>
              <a:t>Daag leerlingen  uit tot taaluitingen, mondeling en schriftelijk</a:t>
            </a:r>
          </a:p>
          <a:p>
            <a:r>
              <a:rPr lang="nl-NL" sz="2400" dirty="0" smtClean="0"/>
              <a:t>Geef corrigerende </a:t>
            </a:r>
            <a:r>
              <a:rPr lang="nl-NL" sz="2400" dirty="0"/>
              <a:t>en expliciete feedback op de taaluitingen van </a:t>
            </a:r>
            <a:r>
              <a:rPr lang="nl-NL" sz="2400" dirty="0" smtClean="0"/>
              <a:t>leerlingen</a:t>
            </a:r>
            <a:endParaRPr lang="nl-NL" sz="2400" dirty="0"/>
          </a:p>
          <a:p>
            <a:r>
              <a:rPr lang="nl-NL" sz="2400" dirty="0" smtClean="0"/>
              <a:t>Herhaal goede </a:t>
            </a:r>
            <a:r>
              <a:rPr lang="nl-NL" sz="2400" dirty="0"/>
              <a:t>taaluitingen van </a:t>
            </a:r>
            <a:r>
              <a:rPr lang="nl-NL" sz="2400" dirty="0" smtClean="0"/>
              <a:t>leerlingen</a:t>
            </a:r>
            <a:endParaRPr lang="nl-NL" sz="2400" dirty="0"/>
          </a:p>
          <a:p>
            <a:r>
              <a:rPr lang="nl-NL" sz="2400" dirty="0" smtClean="0"/>
              <a:t>Help </a:t>
            </a:r>
            <a:r>
              <a:rPr lang="nl-NL" sz="2400" dirty="0"/>
              <a:t>de leerlingen te </a:t>
            </a:r>
            <a:r>
              <a:rPr lang="nl-NL" sz="2400" dirty="0" smtClean="0"/>
              <a:t>formuleren</a:t>
            </a:r>
            <a:endParaRPr lang="nl-NL" sz="2400" dirty="0"/>
          </a:p>
          <a:p>
            <a:r>
              <a:rPr lang="nl-NL" sz="2400" dirty="0" smtClean="0"/>
              <a:t>Herformuleer </a:t>
            </a:r>
            <a:r>
              <a:rPr lang="nl-NL" sz="2400" dirty="0"/>
              <a:t>de taaluitingen van </a:t>
            </a:r>
            <a:r>
              <a:rPr lang="nl-NL" sz="2400" dirty="0" smtClean="0"/>
              <a:t>leerlingen</a:t>
            </a:r>
            <a:endParaRPr lang="nl-NL" sz="2400" dirty="0"/>
          </a:p>
          <a:p>
            <a:r>
              <a:rPr lang="nl-NL" sz="2400" dirty="0" smtClean="0"/>
              <a:t>Geef </a:t>
            </a:r>
            <a:r>
              <a:rPr lang="nl-NL" sz="2400" dirty="0"/>
              <a:t>voorbeelden van het beoogde </a:t>
            </a:r>
            <a:r>
              <a:rPr lang="nl-NL" sz="2400" dirty="0" smtClean="0"/>
              <a:t>taalgebruik</a:t>
            </a:r>
          </a:p>
          <a:p>
            <a:r>
              <a:rPr lang="nl-NL" sz="2400" dirty="0" smtClean="0"/>
              <a:t>Specifieke taaloefeningen, zoals samen </a:t>
            </a:r>
            <a:r>
              <a:rPr lang="nl-NL" sz="2400" dirty="0"/>
              <a:t>een formulering </a:t>
            </a:r>
            <a:r>
              <a:rPr lang="nl-NL" sz="2400" dirty="0" smtClean="0"/>
              <a:t>opbouwen en opschrijven</a:t>
            </a:r>
            <a:endParaRPr lang="nl-NL" sz="2400" dirty="0"/>
          </a:p>
          <a:p>
            <a:endParaRPr lang="nl-NL" sz="2400" dirty="0" smtClean="0"/>
          </a:p>
        </p:txBody>
      </p:sp>
    </p:spTree>
    <p:extLst>
      <p:ext uri="{BB962C8B-B14F-4D97-AF65-F5344CB8AC3E}">
        <p14:creationId xmlns="" xmlns:p14="http://schemas.microsoft.com/office/powerpoint/2010/main" val="14414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inhoud 2"/>
          <p:cNvSpPr>
            <a:spLocks noGrp="1"/>
          </p:cNvSpPr>
          <p:nvPr>
            <p:ph idx="1"/>
          </p:nvPr>
        </p:nvSpPr>
        <p:spPr/>
        <p:txBody>
          <a:bodyPr/>
          <a:lstStyle/>
          <a:p>
            <a:r>
              <a:rPr lang="nl-NL" dirty="0"/>
              <a:t>Leren, denken en taal zijn onlosmakelijk met elkaar </a:t>
            </a:r>
            <a:r>
              <a:rPr lang="nl-NL" dirty="0" smtClean="0"/>
              <a:t>verbonden, dus aandacht is nodig</a:t>
            </a:r>
            <a:endParaRPr lang="nl-NL" dirty="0"/>
          </a:p>
          <a:p>
            <a:r>
              <a:rPr lang="nl-NL" dirty="0" smtClean="0"/>
              <a:t>Vaktaal is meer dan vaktermen</a:t>
            </a:r>
          </a:p>
          <a:p>
            <a:r>
              <a:rPr lang="nl-NL" dirty="0" smtClean="0"/>
              <a:t>Er zijn specifieke vormen: genres</a:t>
            </a:r>
          </a:p>
          <a:p>
            <a:r>
              <a:rPr lang="nl-NL" dirty="0" smtClean="0"/>
              <a:t>Leerlingen verwerven die niet zomaar</a:t>
            </a:r>
          </a:p>
          <a:p>
            <a:r>
              <a:rPr lang="nl-NL" dirty="0" smtClean="0"/>
              <a:t>Maak kenmerken expliciet</a:t>
            </a:r>
          </a:p>
          <a:p>
            <a:r>
              <a:rPr lang="nl-NL" dirty="0" smtClean="0"/>
              <a:t>Geef gelegenheid en feedback</a:t>
            </a:r>
          </a:p>
          <a:p>
            <a:endParaRPr lang="nl-NL" dirty="0" smtClean="0"/>
          </a:p>
          <a:p>
            <a:endParaRPr lang="nl-NL" dirty="0"/>
          </a:p>
        </p:txBody>
      </p:sp>
    </p:spTree>
    <p:extLst>
      <p:ext uri="{BB962C8B-B14F-4D97-AF65-F5344CB8AC3E}">
        <p14:creationId xmlns="" xmlns:p14="http://schemas.microsoft.com/office/powerpoint/2010/main" val="3043542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617788" y="1436688"/>
            <a:ext cx="6315075" cy="2040803"/>
          </a:xfrm>
        </p:spPr>
        <p:txBody>
          <a:bodyPr>
            <a:normAutofit/>
          </a:bodyPr>
          <a:lstStyle/>
          <a:p>
            <a:r>
              <a:rPr lang="nl-NL" sz="4400" dirty="0" smtClean="0">
                <a:solidFill>
                  <a:schemeClr val="tx1">
                    <a:lumMod val="95000"/>
                    <a:lumOff val="5000"/>
                  </a:schemeClr>
                </a:solidFill>
                <a:latin typeface="Arial" charset="0"/>
                <a:cs typeface="Arial" charset="0"/>
              </a:rPr>
              <a:t>Vaktaalproblemen en genredidactiek</a:t>
            </a:r>
            <a:endParaRPr lang="en-GB" sz="3600" dirty="0" smtClean="0">
              <a:solidFill>
                <a:schemeClr val="tx1">
                  <a:lumMod val="95000"/>
                  <a:lumOff val="5000"/>
                </a:schemeClr>
              </a:solidFill>
              <a:latin typeface="Arial" charset="0"/>
              <a:cs typeface="Arial" charset="0"/>
            </a:endParaRPr>
          </a:p>
        </p:txBody>
      </p:sp>
      <p:sp>
        <p:nvSpPr>
          <p:cNvPr id="3075" name="Rectangle 3"/>
          <p:cNvSpPr>
            <a:spLocks noGrp="1" noChangeArrowheads="1"/>
          </p:cNvSpPr>
          <p:nvPr>
            <p:ph type="subTitle" idx="1"/>
          </p:nvPr>
        </p:nvSpPr>
        <p:spPr>
          <a:xfrm>
            <a:off x="2617788" y="4365625"/>
            <a:ext cx="5840412" cy="1605967"/>
          </a:xfrm>
        </p:spPr>
        <p:txBody>
          <a:bodyPr rtlCol="0">
            <a:normAutofit/>
          </a:bodyPr>
          <a:lstStyle/>
          <a:p>
            <a:pPr fontAlgn="auto">
              <a:spcAft>
                <a:spcPts val="0"/>
              </a:spcAft>
              <a:buFont typeface="Arial"/>
              <a:buNone/>
              <a:defRPr/>
            </a:pPr>
            <a:r>
              <a:rPr lang="en-GB" sz="1800" dirty="0" smtClean="0"/>
              <a:t>Herman Schalk</a:t>
            </a:r>
          </a:p>
          <a:p>
            <a:pPr fontAlgn="auto">
              <a:spcAft>
                <a:spcPts val="0"/>
              </a:spcAft>
              <a:buFont typeface="Arial"/>
              <a:buNone/>
              <a:defRPr/>
            </a:pPr>
            <a:r>
              <a:rPr lang="en-GB" sz="1800" dirty="0" smtClean="0"/>
              <a:t>WND </a:t>
            </a:r>
            <a:r>
              <a:rPr lang="en-GB" sz="1800" dirty="0" err="1" smtClean="0"/>
              <a:t>conferentie</a:t>
            </a:r>
            <a:r>
              <a:rPr lang="en-GB" sz="1800" dirty="0" smtClean="0"/>
              <a:t>, 12 </a:t>
            </a:r>
            <a:r>
              <a:rPr lang="en-GB" sz="1800" dirty="0" err="1" smtClean="0"/>
              <a:t>december</a:t>
            </a:r>
            <a:r>
              <a:rPr lang="en-GB" sz="1800" dirty="0" smtClean="0"/>
              <a:t> 2014</a:t>
            </a:r>
          </a:p>
        </p:txBody>
      </p:sp>
      <p:sp>
        <p:nvSpPr>
          <p:cNvPr id="4" name="Tekstvak 3"/>
          <p:cNvSpPr txBox="1"/>
          <p:nvPr/>
        </p:nvSpPr>
        <p:spPr>
          <a:xfrm rot="19815756">
            <a:off x="3056934" y="4116534"/>
            <a:ext cx="6535898" cy="1938992"/>
          </a:xfrm>
          <a:prstGeom prst="rect">
            <a:avLst/>
          </a:prstGeom>
          <a:noFill/>
        </p:spPr>
        <p:txBody>
          <a:bodyPr wrap="square" rtlCol="0">
            <a:spAutoFit/>
          </a:bodyPr>
          <a:lstStyle/>
          <a:p>
            <a:pPr algn="ctr"/>
            <a:r>
              <a:rPr lang="nl-NL" sz="6000" dirty="0" smtClean="0">
                <a:latin typeface="Arial" panose="020B0604020202020204" pitchFamily="34" charset="0"/>
                <a:cs typeface="Arial" panose="020B0604020202020204" pitchFamily="34" charset="0"/>
              </a:rPr>
              <a:t>DANK VOOR UW AANDACHT</a:t>
            </a:r>
            <a:endParaRPr lang="nl-NL" sz="6000" dirty="0">
              <a:latin typeface="Arial" panose="020B0604020202020204" pitchFamily="34" charset="0"/>
              <a:cs typeface="Arial" panose="020B0604020202020204" pitchFamily="34" charset="0"/>
            </a:endParaRPr>
          </a:p>
        </p:txBody>
      </p:sp>
      <p:graphicFrame>
        <p:nvGraphicFramePr>
          <p:cNvPr id="1026" name="Object 2"/>
          <p:cNvGraphicFramePr>
            <a:graphicFrameLocks noChangeAspect="1"/>
          </p:cNvGraphicFramePr>
          <p:nvPr/>
        </p:nvGraphicFramePr>
        <p:xfrm>
          <a:off x="1597025" y="2678113"/>
          <a:ext cx="5949950" cy="1500187"/>
        </p:xfrm>
        <a:graphic>
          <a:graphicData uri="http://schemas.openxmlformats.org/presentationml/2006/ole">
            <p:oleObj spid="_x0000_s1026" name="Document" r:id="rId4" imgW="5949456" imgH="1500709" progId="Word.Document.12">
              <p:embed/>
            </p:oleObj>
          </a:graphicData>
        </a:graphic>
      </p:graphicFrame>
    </p:spTree>
    <p:extLst>
      <p:ext uri="{BB962C8B-B14F-4D97-AF65-F5344CB8AC3E}">
        <p14:creationId xmlns="" xmlns:p14="http://schemas.microsoft.com/office/powerpoint/2010/main" val="294530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Vaktaalproblemen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We vroegen:</a:t>
            </a:r>
          </a:p>
          <a:p>
            <a:pPr marL="0" indent="0">
              <a:buNone/>
            </a:pPr>
            <a:endParaRPr lang="nl-NL" sz="2400" dirty="0" smtClean="0"/>
          </a:p>
          <a:p>
            <a:pPr marL="0" indent="0">
              <a:buNone/>
            </a:pPr>
            <a:r>
              <a:rPr lang="nl-NL" sz="2400" dirty="0" smtClean="0"/>
              <a:t>Voor </a:t>
            </a:r>
            <a:r>
              <a:rPr lang="nl-NL" sz="2400" dirty="0"/>
              <a:t>welke van de volgende terreinen heeft u behoefte aan ondersteunend materiaal?</a:t>
            </a:r>
          </a:p>
          <a:p>
            <a:pPr marL="0" indent="0">
              <a:buNone/>
            </a:pPr>
            <a:r>
              <a:rPr lang="nl-NL" sz="2400" dirty="0"/>
              <a:t>(meerdere antwoorden mogelijk)</a:t>
            </a:r>
          </a:p>
          <a:p>
            <a:pPr marL="0" indent="0">
              <a:buNone/>
            </a:pPr>
            <a:r>
              <a:rPr lang="nl-NL" sz="2400" dirty="0"/>
              <a:t>O	talige vaardigheden</a:t>
            </a:r>
          </a:p>
          <a:p>
            <a:pPr marL="0" indent="0">
              <a:buNone/>
            </a:pPr>
            <a:r>
              <a:rPr lang="nl-NL" sz="2400" dirty="0"/>
              <a:t>O	vaktaal en alledaagse taal</a:t>
            </a:r>
          </a:p>
          <a:p>
            <a:pPr marL="0" indent="0">
              <a:buNone/>
            </a:pPr>
            <a:r>
              <a:rPr lang="nl-NL" sz="2400" dirty="0"/>
              <a:t>O	contexten</a:t>
            </a:r>
          </a:p>
          <a:p>
            <a:pPr marL="0" indent="0">
              <a:buNone/>
            </a:pPr>
            <a:endParaRPr lang="nl-NL" sz="2400"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417638"/>
            <a:ext cx="8229600" cy="4399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74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Vaktaalproblemen</a:t>
            </a:r>
            <a:br>
              <a:rPr lang="nl-NL" dirty="0" smtClean="0"/>
            </a:br>
            <a:r>
              <a:rPr lang="nl-NL" dirty="0" smtClean="0"/>
              <a:t>oplossingen?</a:t>
            </a:r>
            <a:endParaRPr lang="nl-NL" dirty="0"/>
          </a:p>
        </p:txBody>
      </p:sp>
      <p:sp>
        <p:nvSpPr>
          <p:cNvPr id="3" name="Tijdelijke aanduiding voor inhoud 2"/>
          <p:cNvSpPr>
            <a:spLocks noGrp="1"/>
          </p:cNvSpPr>
          <p:nvPr>
            <p:ph idx="1"/>
          </p:nvPr>
        </p:nvSpPr>
        <p:spPr/>
        <p:txBody>
          <a:bodyPr>
            <a:normAutofit/>
          </a:bodyPr>
          <a:lstStyle/>
          <a:p>
            <a:endParaRPr lang="nl-NL" sz="2400" dirty="0" smtClean="0"/>
          </a:p>
          <a:p>
            <a:endParaRPr lang="nl-NL" sz="2400" dirty="0"/>
          </a:p>
          <a:p>
            <a:r>
              <a:rPr lang="nl-NL" sz="2400" dirty="0" smtClean="0"/>
              <a:t>“</a:t>
            </a:r>
            <a:r>
              <a:rPr lang="nl-NL" sz="2400" dirty="0"/>
              <a:t>Taalvaardigheid Nederlands ontwikkelen onze leerlingen wel in de lessen Nederlands</a:t>
            </a:r>
            <a:r>
              <a:rPr lang="nl-NL" sz="2400" dirty="0" smtClean="0"/>
              <a:t>.”</a:t>
            </a:r>
          </a:p>
          <a:p>
            <a:r>
              <a:rPr lang="nl-NL" sz="2400" dirty="0" smtClean="0"/>
              <a:t>Dan maar de teksten simpeler maken en complexe opdrachten schrappen?</a:t>
            </a:r>
          </a:p>
          <a:p>
            <a:r>
              <a:rPr lang="nl-NL" sz="2400" dirty="0" smtClean="0"/>
              <a:t>Leren</a:t>
            </a:r>
            <a:r>
              <a:rPr lang="nl-NL" sz="2400" dirty="0"/>
              <a:t>, denken en taal zijn onlosmakelijk met elkaar </a:t>
            </a:r>
            <a:r>
              <a:rPr lang="nl-NL" sz="2400" dirty="0" smtClean="0"/>
              <a:t>verbonden</a:t>
            </a:r>
            <a:r>
              <a:rPr lang="nl-NL" sz="2400" dirty="0"/>
              <a:t>. </a:t>
            </a:r>
            <a:endParaRPr lang="nl-NL" sz="2400" dirty="0" smtClean="0"/>
          </a:p>
          <a:p>
            <a:endParaRPr lang="nl-NL" sz="2400" dirty="0"/>
          </a:p>
        </p:txBody>
      </p:sp>
      <p:graphicFrame>
        <p:nvGraphicFramePr>
          <p:cNvPr id="4" name="Tabel 3"/>
          <p:cNvGraphicFramePr>
            <a:graphicFrameLocks noGrp="1"/>
          </p:cNvGraphicFramePr>
          <p:nvPr>
            <p:extLst>
              <p:ext uri="{D42A27DB-BD31-4B8C-83A1-F6EECF244321}">
                <p14:modId xmlns="" xmlns:p14="http://schemas.microsoft.com/office/powerpoint/2010/main" val="3847474108"/>
              </p:ext>
            </p:extLst>
          </p:nvPr>
        </p:nvGraphicFramePr>
        <p:xfrm>
          <a:off x="457200" y="2336798"/>
          <a:ext cx="8490857" cy="2554515"/>
        </p:xfrm>
        <a:graphic>
          <a:graphicData uri="http://schemas.openxmlformats.org/drawingml/2006/table">
            <a:tbl>
              <a:tblPr firstRow="1" firstCol="1" bandRow="1"/>
              <a:tblGrid>
                <a:gridCol w="3756616"/>
                <a:gridCol w="525208"/>
                <a:gridCol w="4209033"/>
              </a:tblGrid>
              <a:tr h="1012166">
                <a:tc>
                  <a:txBody>
                    <a:bodyPr/>
                    <a:lstStyle/>
                    <a:p>
                      <a:pPr fontAlgn="base" hangingPunct="0">
                        <a:lnSpc>
                          <a:spcPct val="100000"/>
                        </a:lnSpc>
                        <a:spcAft>
                          <a:spcPts val="1200"/>
                        </a:spcAft>
                      </a:pPr>
                      <a:r>
                        <a:rPr lang="nl-NL" sz="1800" dirty="0">
                          <a:effectLst/>
                          <a:latin typeface="Novarese-Book"/>
                          <a:ea typeface="Times New Roman"/>
                          <a:cs typeface="Novarese-Book"/>
                        </a:rPr>
                        <a:t>Lastige teksten overslaan of inkorten </a:t>
                      </a:r>
                      <a:r>
                        <a:rPr lang="nl-NL" sz="1800" dirty="0">
                          <a:effectLst/>
                          <a:latin typeface="Arial"/>
                          <a:ea typeface="Times New Roman"/>
                          <a:cs typeface="Times New Roman"/>
                        </a:rPr>
                        <a:t> </a:t>
                      </a:r>
                      <a:endParaRPr lang="nl-NL"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3200" b="1">
                          <a:effectLst/>
                          <a:latin typeface="Arial"/>
                          <a:ea typeface="Times New Roman"/>
                          <a:cs typeface="Arial"/>
                        </a:rPr>
                        <a:t>→</a:t>
                      </a:r>
                      <a:endParaRPr lang="nl-NL" sz="3200" b="1">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1800">
                          <a:effectLst/>
                          <a:latin typeface="Novarese-Book"/>
                          <a:ea typeface="Times New Roman"/>
                          <a:cs typeface="Novarese-Book"/>
                        </a:rPr>
                        <a:t>Leerlingen krijgen minder taalaanbod, teksten zijn niet meer toegankelijk als bron om uit te leren</a:t>
                      </a:r>
                      <a:endParaRPr lang="nl-NL" sz="18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7300">
                <a:tc>
                  <a:txBody>
                    <a:bodyPr/>
                    <a:lstStyle/>
                    <a:p>
                      <a:pPr fontAlgn="base" hangingPunct="0">
                        <a:lnSpc>
                          <a:spcPct val="100000"/>
                        </a:lnSpc>
                        <a:spcAft>
                          <a:spcPts val="1200"/>
                        </a:spcAft>
                      </a:pPr>
                      <a:r>
                        <a:rPr lang="nl-NL" sz="1800">
                          <a:effectLst/>
                          <a:latin typeface="Novarese-Book"/>
                          <a:ea typeface="Times New Roman"/>
                          <a:cs typeface="Novarese-Book"/>
                        </a:rPr>
                        <a:t>Lastige teksten in eigen woorden uitleggen</a:t>
                      </a:r>
                      <a:endParaRPr lang="nl-NL" sz="18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3200" b="1" dirty="0">
                          <a:effectLst/>
                          <a:latin typeface="Arial"/>
                          <a:ea typeface="Times New Roman"/>
                          <a:cs typeface="Arial"/>
                        </a:rPr>
                        <a:t>→</a:t>
                      </a:r>
                      <a:endParaRPr lang="nl-NL" sz="3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1800">
                          <a:effectLst/>
                          <a:latin typeface="Novarese-Book"/>
                          <a:ea typeface="Times New Roman"/>
                          <a:cs typeface="Novarese-Book"/>
                        </a:rPr>
                        <a:t>Leerlingen horen minder vaktaal</a:t>
                      </a:r>
                      <a:endParaRPr lang="nl-NL" sz="18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5049">
                <a:tc>
                  <a:txBody>
                    <a:bodyPr/>
                    <a:lstStyle/>
                    <a:p>
                      <a:pPr fontAlgn="base" hangingPunct="0">
                        <a:lnSpc>
                          <a:spcPct val="100000"/>
                        </a:lnSpc>
                        <a:spcAft>
                          <a:spcPts val="1200"/>
                        </a:spcAft>
                      </a:pPr>
                      <a:r>
                        <a:rPr lang="nl-NL" sz="1800" dirty="0">
                          <a:effectLst/>
                          <a:latin typeface="Novarese-Book"/>
                          <a:ea typeface="Times New Roman"/>
                          <a:cs typeface="Novarese-Book"/>
                        </a:rPr>
                        <a:t>Leerlingen minder zelfstandig laten werken, meer klassikaal </a:t>
                      </a:r>
                      <a:r>
                        <a:rPr lang="nl-NL" sz="1800" dirty="0" smtClean="0">
                          <a:effectLst/>
                          <a:latin typeface="Novarese-Book"/>
                          <a:ea typeface="Times New Roman"/>
                          <a:cs typeface="Novarese-Book"/>
                        </a:rPr>
                        <a:t>lesgeven</a:t>
                      </a:r>
                      <a:endParaRPr lang="nl-NL"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3200" b="1" dirty="0">
                          <a:effectLst/>
                          <a:latin typeface="Arial"/>
                          <a:ea typeface="Times New Roman"/>
                          <a:cs typeface="Arial"/>
                        </a:rPr>
                        <a:t>→</a:t>
                      </a:r>
                      <a:endParaRPr lang="nl-NL" sz="3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base" hangingPunct="0">
                        <a:lnSpc>
                          <a:spcPct val="100000"/>
                        </a:lnSpc>
                        <a:spcAft>
                          <a:spcPts val="1200"/>
                        </a:spcAft>
                      </a:pPr>
                      <a:r>
                        <a:rPr lang="nl-NL" sz="1800" dirty="0">
                          <a:effectLst/>
                          <a:latin typeface="Novarese-Book"/>
                          <a:ea typeface="Times New Roman"/>
                          <a:cs typeface="Novarese-Book"/>
                        </a:rPr>
                        <a:t>Leerlingen leren minder actief, praten en schrijven niet actief rond de </a:t>
                      </a:r>
                      <a:r>
                        <a:rPr lang="nl-NL" sz="1800" dirty="0" smtClean="0">
                          <a:effectLst/>
                          <a:latin typeface="Novarese-Book"/>
                          <a:ea typeface="Times New Roman"/>
                          <a:cs typeface="Novarese-Book"/>
                        </a:rPr>
                        <a:t>leerstof</a:t>
                      </a:r>
                      <a:endParaRPr lang="nl-NL"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311122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84062" y="0"/>
            <a:ext cx="4882399" cy="6858000"/>
          </a:xfrm>
          <a:prstGeom prst="rect">
            <a:avLst/>
          </a:prstGeom>
        </p:spPr>
      </p:pic>
      <p:sp>
        <p:nvSpPr>
          <p:cNvPr id="17409" name="Titel 1"/>
          <p:cNvSpPr>
            <a:spLocks noGrp="1"/>
          </p:cNvSpPr>
          <p:nvPr>
            <p:ph type="title"/>
          </p:nvPr>
        </p:nvSpPr>
        <p:spPr/>
        <p:txBody>
          <a:bodyPr>
            <a:normAutofit fontScale="90000"/>
          </a:bodyPr>
          <a:lstStyle/>
          <a:p>
            <a:r>
              <a:rPr lang="nl-NL" dirty="0" smtClean="0"/>
              <a:t>Genres bij de natuurwetenschappen</a:t>
            </a:r>
          </a:p>
        </p:txBody>
      </p:sp>
      <p:sp>
        <p:nvSpPr>
          <p:cNvPr id="5" name="Tijdelijke aanduiding voor inhoud 4"/>
          <p:cNvSpPr>
            <a:spLocks noGrp="1"/>
          </p:cNvSpPr>
          <p:nvPr>
            <p:ph idx="1"/>
          </p:nvPr>
        </p:nvSpPr>
        <p:spPr>
          <a:xfrm>
            <a:off x="457200" y="1600201"/>
            <a:ext cx="8229600" cy="2692896"/>
          </a:xfrm>
        </p:spPr>
        <p:txBody>
          <a:bodyPr>
            <a:normAutofit/>
          </a:bodyPr>
          <a:lstStyle/>
          <a:p>
            <a:r>
              <a:rPr lang="nl-NL" dirty="0" smtClean="0"/>
              <a:t>Wat is een genre?</a:t>
            </a:r>
          </a:p>
          <a:p>
            <a:r>
              <a:rPr lang="nl-NL" dirty="0" smtClean="0">
                <a:hlinkClick r:id="rId4" action="ppaction://hlinkfile"/>
              </a:rPr>
              <a:t>Genre 1</a:t>
            </a:r>
            <a:r>
              <a:rPr lang="nl-NL" dirty="0" smtClean="0"/>
              <a:t> (salsa)</a:t>
            </a:r>
          </a:p>
          <a:p>
            <a:r>
              <a:rPr lang="nl-NL" dirty="0" smtClean="0">
                <a:hlinkClick r:id="rId5" action="ppaction://hlinkfile"/>
              </a:rPr>
              <a:t>Genre 2</a:t>
            </a:r>
            <a:r>
              <a:rPr lang="nl-NL" dirty="0" smtClean="0"/>
              <a:t> (klassiek</a:t>
            </a:r>
            <a:r>
              <a:rPr lang="nl-NL" smtClean="0"/>
              <a:t>, kamermuziek)</a:t>
            </a:r>
            <a:endParaRPr lang="nl-NL" dirty="0" smtClean="0"/>
          </a:p>
          <a:p>
            <a:r>
              <a:rPr lang="nl-NL" dirty="0" smtClean="0"/>
              <a:t>Hoe herken je een genre?</a:t>
            </a:r>
          </a:p>
        </p:txBody>
      </p:sp>
    </p:spTree>
    <p:extLst>
      <p:ext uri="{BB962C8B-B14F-4D97-AF65-F5344CB8AC3E}">
        <p14:creationId xmlns="" xmlns:p14="http://schemas.microsoft.com/office/powerpoint/2010/main" val="8203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 xmlns:p14="http://schemas.microsoft.com/office/powerpoint/2010/main" val="1773852660"/>
              </p:ext>
            </p:extLst>
          </p:nvPr>
        </p:nvGraphicFramePr>
        <p:xfrm>
          <a:off x="1407889" y="206829"/>
          <a:ext cx="6226627" cy="5802086"/>
        </p:xfrm>
        <a:graphic>
          <a:graphicData uri="http://schemas.openxmlformats.org/drawingml/2006/table">
            <a:tbl>
              <a:tblPr firstRow="1" firstCol="1" bandRow="1">
                <a:tableStyleId>{2D5ABB26-0587-4C30-8999-92F81FD0307C}</a:tableStyleId>
              </a:tblPr>
              <a:tblGrid>
                <a:gridCol w="2074947"/>
                <a:gridCol w="2075840"/>
                <a:gridCol w="2075840"/>
              </a:tblGrid>
              <a:tr h="1917066">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VERTELLING</a:t>
                      </a:r>
                      <a:endParaRPr kumimoji="0" lang="nl-NL" sz="1400" b="1"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ervaring</a:t>
                      </a:r>
                      <a:endParaRPr kumimoji="0" lang="nl-NL" sz="1400" b="1" i="0" u="none" strike="noStrike" kern="1200" cap="none" spc="0" normalizeH="0" baseline="0" noProof="0" dirty="0" smtClean="0">
                        <a:ln>
                          <a:noFill/>
                        </a:ln>
                        <a:solidFill>
                          <a:srgbClr val="00B05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VERHAAL</a:t>
                      </a: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complicatie</a:t>
                      </a: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VERSLAG</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chronologie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7066">
                <a:tc>
                  <a:txBody>
                    <a:bodyPr/>
                    <a:lstStyle/>
                    <a:p>
                      <a:pPr algn="ctr" fontAlgn="base" hangingPunct="0">
                        <a:lnSpc>
                          <a:spcPts val="1200"/>
                        </a:lnSpc>
                        <a:spcAft>
                          <a:spcPts val="1200"/>
                        </a:spcAft>
                      </a:pPr>
                      <a:r>
                        <a:rPr lang="nl-NL" sz="2000" b="1" dirty="0">
                          <a:solidFill>
                            <a:srgbClr val="FF0000"/>
                          </a:solidFill>
                          <a:effectLst/>
                        </a:rPr>
                        <a:t>VERKLARING</a:t>
                      </a:r>
                      <a:endParaRPr lang="nl-NL" sz="1400" b="1" dirty="0">
                        <a:solidFill>
                          <a:srgbClr val="FF0000"/>
                        </a:solidFill>
                        <a:effectLst/>
                      </a:endParaRPr>
                    </a:p>
                    <a:p>
                      <a:pPr algn="ctr" fontAlgn="base" hangingPunct="0">
                        <a:lnSpc>
                          <a:spcPts val="1200"/>
                        </a:lnSpc>
                        <a:spcAft>
                          <a:spcPts val="1200"/>
                        </a:spcAft>
                      </a:pPr>
                      <a:r>
                        <a:rPr lang="nl-NL" sz="2000" b="1" dirty="0" smtClean="0">
                          <a:solidFill>
                            <a:srgbClr val="FF0000"/>
                          </a:solidFill>
                          <a:effectLst/>
                        </a:rPr>
                        <a:t>causaliteit</a:t>
                      </a:r>
                      <a:endParaRPr lang="nl-NL" sz="1400" b="1" dirty="0">
                        <a:solidFill>
                          <a:srgbClr val="FF0000"/>
                        </a:solidFill>
                        <a:effectLst/>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BESCHRIJVING</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classificatie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PROCEDURE</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instructie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7954">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BESCHOUWING</a:t>
                      </a:r>
                      <a:endParaRPr kumimoji="0" lang="nl-NL" sz="14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perspectieven</a:t>
                      </a:r>
                      <a:endParaRPr kumimoji="0" lang="nl-NL" sz="1400" b="1" i="0" u="none" strike="noStrike" kern="1200" cap="none" spc="0" normalizeH="0" baseline="0" noProof="0" dirty="0" smtClean="0">
                        <a:ln>
                          <a:noFill/>
                        </a:ln>
                        <a:solidFill>
                          <a:schemeClr val="accent1">
                            <a:lumMod val="75000"/>
                          </a:schemeClr>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dirty="0" smtClean="0">
                          <a:ln>
                            <a:noFill/>
                          </a:ln>
                          <a:solidFill>
                            <a:schemeClr val="accent1">
                              <a:lumMod val="75000"/>
                            </a:schemeClr>
                          </a:solidFill>
                          <a:effectLst/>
                          <a:uLnTx/>
                          <a:uFillTx/>
                          <a:latin typeface="+mn-lt"/>
                          <a:ea typeface="+mn-ea"/>
                          <a:cs typeface="+mn-cs"/>
                        </a:rPr>
                        <a:t>BETOOG</a:t>
                      </a: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dirty="0" smtClean="0">
                          <a:ln>
                            <a:noFill/>
                          </a:ln>
                          <a:solidFill>
                            <a:schemeClr val="accent1">
                              <a:lumMod val="75000"/>
                            </a:schemeClr>
                          </a:solidFill>
                          <a:effectLst/>
                          <a:uLnTx/>
                          <a:uFillTx/>
                          <a:latin typeface="+mn-lt"/>
                          <a:ea typeface="+mn-ea"/>
                          <a:cs typeface="+mn-cs"/>
                        </a:rPr>
                        <a:t>argumenten</a:t>
                      </a: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RESPONS</a:t>
                      </a:r>
                      <a:endParaRPr kumimoji="0" lang="nl-NL" sz="14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reactie</a:t>
                      </a:r>
                      <a:endParaRPr kumimoji="0" lang="nl-NL" sz="1400" b="1" i="0" u="none" strike="noStrike" kern="1200" cap="none" spc="0" normalizeH="0" baseline="0" noProof="0" dirty="0" smtClean="0">
                        <a:ln>
                          <a:noFill/>
                        </a:ln>
                        <a:solidFill>
                          <a:schemeClr val="accent1">
                            <a:lumMod val="75000"/>
                          </a:schemeClr>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kstvak 2"/>
          <p:cNvSpPr txBox="1"/>
          <p:nvPr/>
        </p:nvSpPr>
        <p:spPr>
          <a:xfrm rot="5400000">
            <a:off x="5393872" y="2877040"/>
            <a:ext cx="5802086" cy="461665"/>
          </a:xfrm>
          <a:prstGeom prst="rect">
            <a:avLst/>
          </a:prstGeom>
          <a:noFill/>
        </p:spPr>
        <p:txBody>
          <a:bodyPr wrap="square" rtlCol="0">
            <a:spAutoFit/>
          </a:bodyPr>
          <a:lstStyle/>
          <a:p>
            <a:pPr algn="ctr"/>
            <a:r>
              <a:rPr lang="nl-NL" sz="2400" dirty="0">
                <a:solidFill>
                  <a:srgbClr val="00B050"/>
                </a:solidFill>
              </a:rPr>
              <a:t>Verhalende</a:t>
            </a:r>
            <a:r>
              <a:rPr lang="nl-NL" sz="2400" dirty="0"/>
              <a:t>, </a:t>
            </a:r>
            <a:r>
              <a:rPr lang="nl-NL" sz="2400" dirty="0">
                <a:solidFill>
                  <a:srgbClr val="FF0000"/>
                </a:solidFill>
              </a:rPr>
              <a:t>feitelijke</a:t>
            </a:r>
            <a:r>
              <a:rPr lang="nl-NL" sz="2400" dirty="0"/>
              <a:t> en </a:t>
            </a:r>
            <a:r>
              <a:rPr lang="nl-NL" sz="2400" dirty="0">
                <a:solidFill>
                  <a:schemeClr val="tx2">
                    <a:lumMod val="60000"/>
                    <a:lumOff val="40000"/>
                  </a:schemeClr>
                </a:solidFill>
              </a:rPr>
              <a:t>waarderende</a:t>
            </a:r>
            <a:r>
              <a:rPr lang="nl-NL" sz="2400" dirty="0"/>
              <a:t> genres</a:t>
            </a:r>
          </a:p>
        </p:txBody>
      </p:sp>
    </p:spTree>
    <p:extLst>
      <p:ext uri="{BB962C8B-B14F-4D97-AF65-F5344CB8AC3E}">
        <p14:creationId xmlns="" xmlns:p14="http://schemas.microsoft.com/office/powerpoint/2010/main" val="2636492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3"/>
          <p:cNvGraphicFramePr>
            <a:graphicFrameLocks/>
          </p:cNvGraphicFramePr>
          <p:nvPr>
            <p:extLst>
              <p:ext uri="{D42A27DB-BD31-4B8C-83A1-F6EECF244321}">
                <p14:modId xmlns="" xmlns:p14="http://schemas.microsoft.com/office/powerpoint/2010/main" val="2600955354"/>
              </p:ext>
            </p:extLst>
          </p:nvPr>
        </p:nvGraphicFramePr>
        <p:xfrm>
          <a:off x="1298946" y="38691"/>
          <a:ext cx="6226627" cy="6035310"/>
        </p:xfrm>
        <a:graphic>
          <a:graphicData uri="http://schemas.openxmlformats.org/drawingml/2006/table">
            <a:tbl>
              <a:tblPr firstRow="1" firstCol="1" bandRow="1">
                <a:tableStyleId>{2D5ABB26-0587-4C30-8999-92F81FD0307C}</a:tableStyleId>
              </a:tblPr>
              <a:tblGrid>
                <a:gridCol w="2074947"/>
                <a:gridCol w="2075840"/>
                <a:gridCol w="2075840"/>
              </a:tblGrid>
              <a:tr h="1874655">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VERTELLING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Ik vond het wel eng dat de chimpansees ruzie kregen, ik ben wat verder bij hun verblijf vandaan gaan staan.</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VERHAAL</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'Eekhoorn', vroeg de krekel op een ochtend aan de eekhoorn, 'wat is herfst eigenlijk?'</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VERSLAG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800" b="1" kern="1200" dirty="0" smtClean="0">
                          <a:solidFill>
                            <a:schemeClr val="tx1"/>
                          </a:solidFill>
                          <a:effectLst/>
                          <a:latin typeface="+mn-lt"/>
                          <a:ea typeface="+mn-ea"/>
                          <a:cs typeface="+mn-cs"/>
                        </a:rPr>
                        <a:t>I</a:t>
                      </a:r>
                      <a:r>
                        <a:rPr lang="nl-NL" sz="1200" b="1" kern="1200" dirty="0" smtClean="0">
                          <a:solidFill>
                            <a:schemeClr val="tx1"/>
                          </a:solidFill>
                          <a:effectLst/>
                          <a:latin typeface="Arial Black"/>
                          <a:ea typeface="Times New Roman"/>
                          <a:cs typeface="Times New Roman"/>
                        </a:rPr>
                        <a:t>n 1895 verhuisde het gezin van München naar </a:t>
                      </a:r>
                      <a:r>
                        <a:rPr lang="nl-NL" sz="1200" b="1" kern="1200" dirty="0" err="1" smtClean="0">
                          <a:solidFill>
                            <a:schemeClr val="tx1"/>
                          </a:solidFill>
                          <a:effectLst/>
                          <a:latin typeface="Arial Black"/>
                          <a:ea typeface="Times New Roman"/>
                          <a:cs typeface="Times New Roman"/>
                        </a:rPr>
                        <a:t>Pavia</a:t>
                      </a:r>
                      <a:r>
                        <a:rPr lang="nl-NL" sz="1200" b="1" kern="1200" dirty="0" smtClean="0">
                          <a:solidFill>
                            <a:schemeClr val="tx1"/>
                          </a:solidFill>
                          <a:effectLst/>
                          <a:latin typeface="Arial Black"/>
                          <a:ea typeface="Times New Roman"/>
                          <a:cs typeface="Times New Roman"/>
                        </a:rPr>
                        <a:t> in Italië, maar Einstein bleef aanvankelijk in München achter om zijn middelbare school af te maken.</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4655">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VERKLARING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Het is dus net alsof er een weerstand is die</a:t>
                      </a:r>
                      <a:br>
                        <a:rPr lang="nl-NL" sz="1200" b="1" kern="1200" dirty="0" smtClean="0">
                          <a:solidFill>
                            <a:schemeClr val="tx1"/>
                          </a:solidFill>
                          <a:effectLst/>
                          <a:latin typeface="Arial Black"/>
                          <a:ea typeface="Times New Roman"/>
                          <a:cs typeface="Times New Roman"/>
                        </a:rPr>
                      </a:br>
                      <a:r>
                        <a:rPr lang="nl-NL" sz="1200" b="1" kern="1200" dirty="0" smtClean="0">
                          <a:solidFill>
                            <a:schemeClr val="tx1"/>
                          </a:solidFill>
                          <a:effectLst/>
                          <a:latin typeface="Arial Black"/>
                          <a:ea typeface="Times New Roman"/>
                          <a:cs typeface="Times New Roman"/>
                        </a:rPr>
                        <a:t>2 x zo klein is, omdat de stroom er 2 x zo gemakkelijk langs gaat. Dus weet ik dat de stroomsterkte 2 x zo groot is.</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BESCHRIJVING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Bij chromatografie verdeelt een stof zich over de mobiele en de stationaire fase. Op deze manier kun je mengsels scheiden.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PROCEDURE</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Om een verdunning van 10x te krijgen, hebben we 1 </a:t>
                      </a:r>
                      <a:r>
                        <a:rPr lang="nl-NL" sz="1200" b="1" kern="1200" dirty="0" err="1" smtClean="0">
                          <a:solidFill>
                            <a:schemeClr val="tx1"/>
                          </a:solidFill>
                          <a:effectLst/>
                          <a:latin typeface="Arial Black"/>
                          <a:ea typeface="Times New Roman"/>
                          <a:cs typeface="Times New Roman"/>
                        </a:rPr>
                        <a:t>mL</a:t>
                      </a:r>
                      <a:r>
                        <a:rPr lang="nl-NL" sz="1200" b="1" kern="1200" dirty="0" smtClean="0">
                          <a:solidFill>
                            <a:schemeClr val="tx1"/>
                          </a:solidFill>
                          <a:effectLst/>
                          <a:latin typeface="Arial Black"/>
                          <a:ea typeface="Times New Roman"/>
                          <a:cs typeface="Times New Roman"/>
                        </a:rPr>
                        <a:t> oplossing gemengd met 9 </a:t>
                      </a:r>
                      <a:r>
                        <a:rPr lang="nl-NL" sz="1200" b="1" kern="1200" dirty="0" err="1" smtClean="0">
                          <a:solidFill>
                            <a:schemeClr val="tx1"/>
                          </a:solidFill>
                          <a:effectLst/>
                          <a:latin typeface="Arial Black"/>
                          <a:ea typeface="Times New Roman"/>
                          <a:cs typeface="Times New Roman"/>
                        </a:rPr>
                        <a:t>mL</a:t>
                      </a:r>
                      <a:r>
                        <a:rPr lang="nl-NL" sz="1200" b="1" kern="1200" dirty="0" smtClean="0">
                          <a:solidFill>
                            <a:schemeClr val="tx1"/>
                          </a:solidFill>
                          <a:effectLst/>
                          <a:latin typeface="Arial Black"/>
                          <a:ea typeface="Times New Roman"/>
                          <a:cs typeface="Times New Roman"/>
                        </a:rPr>
                        <a:t> gedestilleerd water.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5427">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BESCHOUWING</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Voor de milieubeweging is kernenergie een gruwel, maar voor de overheid is het een serieuze optie.</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Bef>
                          <a:spcPts val="0"/>
                        </a:spcBef>
                        <a:spcAft>
                          <a:spcPts val="0"/>
                        </a:spcAft>
                      </a:pPr>
                      <a:endParaRPr lang="nl-NL" sz="800" b="1" kern="1200" dirty="0" smtClean="0">
                        <a:solidFill>
                          <a:schemeClr val="tx1"/>
                        </a:solidFill>
                        <a:effectLst/>
                        <a:latin typeface="Arial Black"/>
                        <a:ea typeface="Times New Roman"/>
                        <a:cs typeface="Times New Roman"/>
                      </a:endParaRPr>
                    </a:p>
                    <a:p>
                      <a:pPr marL="0" algn="ctr" defTabSz="457200" rtl="0" eaLnBrk="1" fontAlgn="base" latinLnBrk="0" hangingPunct="0">
                        <a:lnSpc>
                          <a:spcPts val="1200"/>
                        </a:lnSpc>
                        <a:spcBef>
                          <a:spcPts val="600"/>
                        </a:spcBef>
                        <a:spcAft>
                          <a:spcPts val="600"/>
                        </a:spcAft>
                      </a:pPr>
                      <a:r>
                        <a:rPr lang="nl-NL" sz="1200" b="1" kern="1200" dirty="0" smtClean="0">
                          <a:solidFill>
                            <a:schemeClr val="tx1"/>
                          </a:solidFill>
                          <a:effectLst/>
                          <a:latin typeface="Arial Black"/>
                          <a:ea typeface="Times New Roman"/>
                          <a:cs typeface="Times New Roman"/>
                        </a:rPr>
                        <a:t>BETOOG</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Ik ben voor het Ja-tenzij systeem, omdat dat de meeste donororganen oplevert en ik vind dat van iedereen verwacht mag worden dat ze een bijdrage leveren aan het helpen van andere mensen.</a:t>
                      </a:r>
                    </a:p>
                    <a:p>
                      <a:pPr marL="0" algn="ctr" defTabSz="457200" rtl="0" eaLnBrk="1" fontAlgn="base" latinLnBrk="0" hangingPunct="0">
                        <a:lnSpc>
                          <a:spcPts val="1200"/>
                        </a:lnSpc>
                        <a:spcAft>
                          <a:spcPts val="1200"/>
                        </a:spcAft>
                      </a:pP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RESPONS</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Ik vond het toneelstuk over Marie Curie erg boeiend.</a:t>
                      </a:r>
                      <a:br>
                        <a:rPr lang="nl-NL" sz="1200" b="1" kern="1200" dirty="0" smtClean="0">
                          <a:solidFill>
                            <a:schemeClr val="tx1"/>
                          </a:solidFill>
                          <a:effectLst/>
                          <a:latin typeface="Arial Black"/>
                          <a:ea typeface="Times New Roman"/>
                          <a:cs typeface="Times New Roman"/>
                        </a:rPr>
                      </a:br>
                      <a:r>
                        <a:rPr lang="nl-NL" sz="1200" b="1" kern="1200" dirty="0" smtClean="0">
                          <a:solidFill>
                            <a:schemeClr val="tx1"/>
                          </a:solidFill>
                          <a:effectLst/>
                          <a:latin typeface="Arial Black"/>
                          <a:ea typeface="Times New Roman"/>
                          <a:cs typeface="Times New Roman"/>
                        </a:rPr>
                        <a:t>Vooral mooi om te zien hoe gedreven ze was.</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ijdelijke aanduiding voor inhoud 3"/>
          <p:cNvGraphicFramePr>
            <a:graphicFrameLocks/>
          </p:cNvGraphicFramePr>
          <p:nvPr>
            <p:extLst>
              <p:ext uri="{D42A27DB-BD31-4B8C-83A1-F6EECF244321}">
                <p14:modId xmlns="" xmlns:p14="http://schemas.microsoft.com/office/powerpoint/2010/main" val="158051894"/>
              </p:ext>
            </p:extLst>
          </p:nvPr>
        </p:nvGraphicFramePr>
        <p:xfrm>
          <a:off x="1291608" y="58060"/>
          <a:ext cx="6226627" cy="6033266"/>
        </p:xfrm>
        <a:graphic>
          <a:graphicData uri="http://schemas.openxmlformats.org/drawingml/2006/table">
            <a:tbl>
              <a:tblPr firstRow="1" firstCol="1" bandRow="1">
                <a:tableStyleId>{2D5ABB26-0587-4C30-8999-92F81FD0307C}</a:tableStyleId>
              </a:tblPr>
              <a:tblGrid>
                <a:gridCol w="2074947"/>
                <a:gridCol w="2075840"/>
                <a:gridCol w="2075840"/>
              </a:tblGrid>
              <a:tr h="1873633">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VERTELLING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Ik vond het wel eng dat de chimpansees ruzie kregen, ik ben wat verder bij hun verblijf vandaan gaan staan.</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VERHAAL</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'Eekhoorn', vroeg de krekel op een ochtend aan de eekhoorn, 'wat is herfst eigenlijk?'</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VERSLAG</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Toen vielen de reageerbuizen om en moesten we alles opnieuw doen.</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3633">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VERKLARING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Het is dus net alsof er een weerstand is die</a:t>
                      </a:r>
                      <a:br>
                        <a:rPr lang="nl-NL" sz="1200" b="1" kern="1200" dirty="0" smtClean="0">
                          <a:solidFill>
                            <a:schemeClr val="tx1"/>
                          </a:solidFill>
                          <a:effectLst/>
                          <a:latin typeface="Arial Black"/>
                          <a:ea typeface="Times New Roman"/>
                          <a:cs typeface="Times New Roman"/>
                        </a:rPr>
                      </a:br>
                      <a:r>
                        <a:rPr lang="nl-NL" sz="1200" b="1" kern="1200" dirty="0" smtClean="0">
                          <a:solidFill>
                            <a:schemeClr val="tx1"/>
                          </a:solidFill>
                          <a:effectLst/>
                          <a:latin typeface="Arial Black"/>
                          <a:ea typeface="Times New Roman"/>
                          <a:cs typeface="Times New Roman"/>
                        </a:rPr>
                        <a:t>2 x zo klein is, omdat de stroom er 2 x zo gemakkelijk langs gaat. Dus weet ik dat de stroomsterkte 2 x zo groot is.</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BESCHRIJVING</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Bij chromatografie verdeelt een stof zich over de mobiele en de stationaire fase. Op deze manier kun je mengsels scheiden.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PROCEDURE</a:t>
                      </a:r>
                    </a:p>
                    <a:p>
                      <a:pPr marL="0" marR="0" lvl="0" indent="0" algn="ctr" defTabSz="457200" rtl="0" eaLnBrk="1" fontAlgn="base" latinLnBrk="0" hangingPunct="0">
                        <a:lnSpc>
                          <a:spcPts val="1200"/>
                        </a:lnSpc>
                        <a:spcBef>
                          <a:spcPts val="0"/>
                        </a:spcBef>
                        <a:spcAft>
                          <a:spcPts val="1200"/>
                        </a:spcAft>
                        <a:buClrTx/>
                        <a:buSzTx/>
                        <a:buFontTx/>
                        <a:buNone/>
                        <a:tabLst/>
                        <a:defRPr/>
                      </a:pPr>
                      <a:r>
                        <a:rPr lang="nl-NL" sz="1200" b="1" kern="1200" dirty="0" smtClean="0">
                          <a:solidFill>
                            <a:schemeClr val="tx1"/>
                          </a:solidFill>
                          <a:effectLst/>
                          <a:latin typeface="Arial Black"/>
                          <a:ea typeface="Times New Roman"/>
                          <a:cs typeface="Times New Roman"/>
                        </a:rPr>
                        <a:t>Om een verdunning van 10x te krijgen, hebben we 1 </a:t>
                      </a:r>
                      <a:r>
                        <a:rPr lang="nl-NL" sz="1200" b="1" kern="1200" dirty="0" err="1" smtClean="0">
                          <a:solidFill>
                            <a:schemeClr val="tx1"/>
                          </a:solidFill>
                          <a:effectLst/>
                          <a:latin typeface="Arial Black"/>
                          <a:ea typeface="Times New Roman"/>
                          <a:cs typeface="Times New Roman"/>
                        </a:rPr>
                        <a:t>mL</a:t>
                      </a:r>
                      <a:r>
                        <a:rPr lang="nl-NL" sz="1200" b="1" kern="1200" dirty="0" smtClean="0">
                          <a:solidFill>
                            <a:schemeClr val="tx1"/>
                          </a:solidFill>
                          <a:effectLst/>
                          <a:latin typeface="Arial Black"/>
                          <a:ea typeface="Times New Roman"/>
                          <a:cs typeface="Times New Roman"/>
                        </a:rPr>
                        <a:t> oplossing gemengd met 9 </a:t>
                      </a:r>
                      <a:r>
                        <a:rPr lang="nl-NL" sz="1200" b="1" kern="1200" dirty="0" err="1" smtClean="0">
                          <a:solidFill>
                            <a:schemeClr val="tx1"/>
                          </a:solidFill>
                          <a:effectLst/>
                          <a:latin typeface="Arial Black"/>
                          <a:ea typeface="Times New Roman"/>
                          <a:cs typeface="Times New Roman"/>
                        </a:rPr>
                        <a:t>mL</a:t>
                      </a:r>
                      <a:r>
                        <a:rPr lang="nl-NL" sz="1200" b="1" kern="1200" dirty="0" smtClean="0">
                          <a:solidFill>
                            <a:schemeClr val="tx1"/>
                          </a:solidFill>
                          <a:effectLst/>
                          <a:latin typeface="Arial Black"/>
                          <a:ea typeface="Times New Roman"/>
                          <a:cs typeface="Times New Roman"/>
                        </a:rPr>
                        <a:t> gedestilleerd water.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6194">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BESCHOUWING</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Voor de milieubeweging is kernenergie een gruwel, maar voor de overheid is het een serieuze optie.</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Bef>
                          <a:spcPts val="0"/>
                        </a:spcBef>
                        <a:spcAft>
                          <a:spcPts val="0"/>
                        </a:spcAft>
                      </a:pPr>
                      <a:endParaRPr lang="nl-NL" sz="800" b="1" kern="1200" dirty="0" smtClean="0">
                        <a:solidFill>
                          <a:schemeClr val="tx1"/>
                        </a:solidFill>
                        <a:effectLst/>
                        <a:latin typeface="Arial Black"/>
                        <a:ea typeface="Times New Roman"/>
                        <a:cs typeface="Times New Roman"/>
                      </a:endParaRPr>
                    </a:p>
                    <a:p>
                      <a:pPr marL="0" algn="ctr" defTabSz="457200" rtl="0" eaLnBrk="1" fontAlgn="base" latinLnBrk="0" hangingPunct="0">
                        <a:lnSpc>
                          <a:spcPts val="1200"/>
                        </a:lnSpc>
                        <a:spcBef>
                          <a:spcPts val="600"/>
                        </a:spcBef>
                        <a:spcAft>
                          <a:spcPts val="600"/>
                        </a:spcAft>
                      </a:pPr>
                      <a:r>
                        <a:rPr lang="nl-NL" sz="1200" b="1" kern="1200" dirty="0" smtClean="0">
                          <a:solidFill>
                            <a:schemeClr val="tx1"/>
                          </a:solidFill>
                          <a:effectLst/>
                          <a:latin typeface="Arial Black"/>
                          <a:ea typeface="Times New Roman"/>
                          <a:cs typeface="Times New Roman"/>
                        </a:rPr>
                        <a:t>BETOOG</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Ik ben voor het Ja-tenzij systeem, omdat dat de meeste donororganen oplevert en ik vind dat van iedereen verwacht mag worden dat ze een bijdrage leveren aan het helpen van andere mensen.</a:t>
                      </a:r>
                    </a:p>
                    <a:p>
                      <a:pPr marL="0" algn="ctr" defTabSz="457200" rtl="0" eaLnBrk="1" fontAlgn="base" latinLnBrk="0" hangingPunct="0">
                        <a:lnSpc>
                          <a:spcPts val="1200"/>
                        </a:lnSpc>
                        <a:spcAft>
                          <a:spcPts val="1200"/>
                        </a:spcAft>
                      </a:pP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RESPONS</a:t>
                      </a:r>
                    </a:p>
                    <a:p>
                      <a:pPr marL="0" algn="ctr" defTabSz="457200" rtl="0" eaLnBrk="1" fontAlgn="base" latinLnBrk="0" hangingPunct="0">
                        <a:lnSpc>
                          <a:spcPts val="1200"/>
                        </a:lnSpc>
                        <a:spcAft>
                          <a:spcPts val="1200"/>
                        </a:spcAft>
                      </a:pPr>
                      <a:r>
                        <a:rPr lang="nl-NL" sz="1200" b="1" kern="1200" dirty="0" smtClean="0">
                          <a:solidFill>
                            <a:schemeClr val="tx1"/>
                          </a:solidFill>
                          <a:effectLst/>
                          <a:latin typeface="Arial Black"/>
                          <a:ea typeface="Times New Roman"/>
                          <a:cs typeface="Times New Roman"/>
                        </a:rPr>
                        <a:t>Ik vond het toneelstuk over Marie Curie erg boeiend.</a:t>
                      </a:r>
                      <a:br>
                        <a:rPr lang="nl-NL" sz="1200" b="1" kern="1200" dirty="0" smtClean="0">
                          <a:solidFill>
                            <a:schemeClr val="tx1"/>
                          </a:solidFill>
                          <a:effectLst/>
                          <a:latin typeface="Arial Black"/>
                          <a:ea typeface="Times New Roman"/>
                          <a:cs typeface="Times New Roman"/>
                        </a:rPr>
                      </a:br>
                      <a:r>
                        <a:rPr lang="nl-NL" sz="1200" b="1" kern="1200" dirty="0" smtClean="0">
                          <a:solidFill>
                            <a:schemeClr val="tx1"/>
                          </a:solidFill>
                          <a:effectLst/>
                          <a:latin typeface="Arial Black"/>
                          <a:ea typeface="Times New Roman"/>
                          <a:cs typeface="Times New Roman"/>
                        </a:rPr>
                        <a:t>Vooral mooi om te zien hoe gedreven ze was.</a:t>
                      </a:r>
                      <a:endParaRPr lang="nl-NL" sz="1200" b="1" kern="1200" dirty="0">
                        <a:solidFill>
                          <a:schemeClr val="tx1"/>
                        </a:solidFill>
                        <a:effectLst/>
                        <a:latin typeface="Arial Black"/>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83399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 xmlns:p14="http://schemas.microsoft.com/office/powerpoint/2010/main" val="3414361601"/>
              </p:ext>
            </p:extLst>
          </p:nvPr>
        </p:nvGraphicFramePr>
        <p:xfrm>
          <a:off x="1407889" y="206829"/>
          <a:ext cx="6226627" cy="5802086"/>
        </p:xfrm>
        <a:graphic>
          <a:graphicData uri="http://schemas.openxmlformats.org/drawingml/2006/table">
            <a:tbl>
              <a:tblPr firstRow="1" firstCol="1" bandRow="1">
                <a:tableStyleId>{2D5ABB26-0587-4C30-8999-92F81FD0307C}</a:tableStyleId>
              </a:tblPr>
              <a:tblGrid>
                <a:gridCol w="2074947"/>
                <a:gridCol w="2075840"/>
                <a:gridCol w="2075840"/>
              </a:tblGrid>
              <a:tr h="1917066">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VERTELLING</a:t>
                      </a:r>
                      <a:endParaRPr kumimoji="0" lang="nl-NL" sz="1400" b="1"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ervaring</a:t>
                      </a:r>
                      <a:endParaRPr kumimoji="0" lang="nl-NL" sz="1400" b="1" i="0" u="none" strike="noStrike" kern="1200" cap="none" spc="0" normalizeH="0" baseline="0" noProof="0" dirty="0" smtClean="0">
                        <a:ln>
                          <a:noFill/>
                        </a:ln>
                        <a:solidFill>
                          <a:srgbClr val="00B05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VERHAAL</a:t>
                      </a: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00B050"/>
                          </a:solidFill>
                          <a:effectLst/>
                          <a:uLnTx/>
                          <a:uFillTx/>
                          <a:latin typeface="+mn-lt"/>
                          <a:ea typeface="+mn-ea"/>
                          <a:cs typeface="+mn-cs"/>
                        </a:rPr>
                        <a:t>complicatie</a:t>
                      </a: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VERSLAG</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chronologie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1917066">
                <a:tc>
                  <a:txBody>
                    <a:bodyPr/>
                    <a:lstStyle/>
                    <a:p>
                      <a:pPr algn="ctr" fontAlgn="base" hangingPunct="0">
                        <a:lnSpc>
                          <a:spcPts val="1200"/>
                        </a:lnSpc>
                        <a:spcAft>
                          <a:spcPts val="1200"/>
                        </a:spcAft>
                      </a:pPr>
                      <a:r>
                        <a:rPr lang="nl-NL" sz="2000" b="1" dirty="0">
                          <a:solidFill>
                            <a:srgbClr val="FF0000"/>
                          </a:solidFill>
                          <a:effectLst/>
                        </a:rPr>
                        <a:t>VERKLARING</a:t>
                      </a:r>
                      <a:endParaRPr lang="nl-NL" sz="1400" b="1" dirty="0">
                        <a:solidFill>
                          <a:srgbClr val="FF0000"/>
                        </a:solidFill>
                        <a:effectLst/>
                      </a:endParaRPr>
                    </a:p>
                    <a:p>
                      <a:pPr algn="ctr" fontAlgn="base" hangingPunct="0">
                        <a:lnSpc>
                          <a:spcPts val="1200"/>
                        </a:lnSpc>
                        <a:spcAft>
                          <a:spcPts val="1200"/>
                        </a:spcAft>
                      </a:pPr>
                      <a:r>
                        <a:rPr lang="nl-NL" sz="2000" b="1" dirty="0" smtClean="0">
                          <a:solidFill>
                            <a:srgbClr val="FF0000"/>
                          </a:solidFill>
                          <a:effectLst/>
                        </a:rPr>
                        <a:t>causaliteit</a:t>
                      </a:r>
                      <a:endParaRPr lang="nl-NL" sz="1400" b="1" dirty="0">
                        <a:solidFill>
                          <a:srgbClr val="FF0000"/>
                        </a:solidFill>
                        <a:effectLst/>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BESCHRIJVING</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classificatie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PROCEDURE</a:t>
                      </a:r>
                      <a:endParaRPr kumimoji="0" lang="nl-NL"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rgbClr val="FF0000"/>
                          </a:solidFill>
                          <a:effectLst/>
                          <a:uLnTx/>
                          <a:uFillTx/>
                          <a:latin typeface="+mn-lt"/>
                          <a:ea typeface="+mn-ea"/>
                          <a:cs typeface="+mn-cs"/>
                        </a:rPr>
                        <a:t>instructie</a:t>
                      </a:r>
                      <a:endParaRPr kumimoji="0" lang="nl-NL" sz="1400" b="1" i="0" u="none" strike="noStrike" kern="1200" cap="none" spc="0" normalizeH="0" baseline="0" noProof="0" dirty="0" smtClean="0">
                        <a:ln>
                          <a:noFill/>
                        </a:ln>
                        <a:solidFill>
                          <a:srgbClr val="FF0000"/>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67954">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BESCHOUWING</a:t>
                      </a:r>
                      <a:endParaRPr kumimoji="0" lang="nl-NL" sz="14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perspectieven</a:t>
                      </a:r>
                      <a:endParaRPr kumimoji="0" lang="nl-NL" sz="1400" b="1" i="0" u="none" strike="noStrike" kern="1200" cap="none" spc="0" normalizeH="0" baseline="0" noProof="0" dirty="0" smtClean="0">
                        <a:ln>
                          <a:noFill/>
                        </a:ln>
                        <a:solidFill>
                          <a:schemeClr val="accent1">
                            <a:lumMod val="75000"/>
                          </a:schemeClr>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dirty="0" smtClean="0">
                          <a:ln>
                            <a:noFill/>
                          </a:ln>
                          <a:solidFill>
                            <a:schemeClr val="accent1">
                              <a:lumMod val="75000"/>
                            </a:schemeClr>
                          </a:solidFill>
                          <a:effectLst/>
                          <a:uLnTx/>
                          <a:uFillTx/>
                          <a:latin typeface="+mn-lt"/>
                          <a:ea typeface="+mn-ea"/>
                          <a:cs typeface="+mn-cs"/>
                        </a:rPr>
                        <a:t>BETOOG</a:t>
                      </a: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dirty="0" smtClean="0">
                          <a:ln>
                            <a:noFill/>
                          </a:ln>
                          <a:solidFill>
                            <a:schemeClr val="accent1">
                              <a:lumMod val="75000"/>
                            </a:schemeClr>
                          </a:solidFill>
                          <a:effectLst/>
                          <a:uLnTx/>
                          <a:uFillTx/>
                          <a:latin typeface="+mn-lt"/>
                          <a:ea typeface="+mn-ea"/>
                          <a:cs typeface="+mn-cs"/>
                        </a:rPr>
                        <a:t>argumenten</a:t>
                      </a: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RESPONS</a:t>
                      </a:r>
                      <a:endParaRPr kumimoji="0" lang="nl-NL" sz="14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457200" rtl="0" eaLnBrk="1" fontAlgn="base" latinLnBrk="0" hangingPunct="0">
                        <a:lnSpc>
                          <a:spcPts val="1200"/>
                        </a:lnSpc>
                        <a:spcBef>
                          <a:spcPts val="0"/>
                        </a:spcBef>
                        <a:spcAft>
                          <a:spcPts val="1200"/>
                        </a:spcAft>
                        <a:buClrTx/>
                        <a:buSzTx/>
                        <a:buFontTx/>
                        <a:buNone/>
                        <a:tabLst/>
                        <a:defRPr/>
                      </a:pPr>
                      <a:r>
                        <a:rPr kumimoji="0" lang="nl-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reactie</a:t>
                      </a:r>
                      <a:endParaRPr kumimoji="0" lang="nl-NL" sz="1400" b="1" i="0" u="none" strike="noStrike" kern="1200" cap="none" spc="0" normalizeH="0" baseline="0" noProof="0" dirty="0" smtClean="0">
                        <a:ln>
                          <a:noFill/>
                        </a:ln>
                        <a:solidFill>
                          <a:schemeClr val="accent1">
                            <a:lumMod val="75000"/>
                          </a:schemeClr>
                        </a:solidFill>
                        <a:effectLst/>
                        <a:uLnTx/>
                        <a:uFillTx/>
                        <a:latin typeface="Arial"/>
                        <a:ea typeface="Calibri"/>
                        <a:cs typeface="Times New Roman"/>
                      </a:endParaRPr>
                    </a:p>
                  </a:txBody>
                  <a:tcPr marL="36026" marR="36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Ovaal 1"/>
          <p:cNvSpPr/>
          <p:nvPr/>
        </p:nvSpPr>
        <p:spPr>
          <a:xfrm>
            <a:off x="1407889" y="2235200"/>
            <a:ext cx="2031997" cy="159657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 xmlns:p14="http://schemas.microsoft.com/office/powerpoint/2010/main" val="9398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resentatie_05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Presentatie_05_magenta</Template>
  <TotalTime>1814</TotalTime>
  <Words>1824</Words>
  <Application>Microsoft Office PowerPoint</Application>
  <PresentationFormat>Diavoorstelling (4:3)</PresentationFormat>
  <Paragraphs>373</Paragraphs>
  <Slides>32</Slides>
  <Notes>18</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32</vt:i4>
      </vt:variant>
    </vt:vector>
  </HeadingPairs>
  <TitlesOfParts>
    <vt:vector size="34" baseType="lpstr">
      <vt:lpstr>Presentatie_05_magenta</vt:lpstr>
      <vt:lpstr>Microsoft Office Word-document</vt:lpstr>
      <vt:lpstr>Vaktaalproblemen en genredidactiek</vt:lpstr>
      <vt:lpstr>Opbouw</vt:lpstr>
      <vt:lpstr>Vaktaalproblemen</vt:lpstr>
      <vt:lpstr>Vaktaalproblemen</vt:lpstr>
      <vt:lpstr>Vaktaalproblemen oplossingen?</vt:lpstr>
      <vt:lpstr>Genres bij de natuurwetenschappen</vt:lpstr>
      <vt:lpstr>Dia 7</vt:lpstr>
      <vt:lpstr>Dia 8</vt:lpstr>
      <vt:lpstr>Dia 9</vt:lpstr>
      <vt:lpstr>Eigenschappen van Verklaring</vt:lpstr>
      <vt:lpstr>Schakelingen</vt:lpstr>
      <vt:lpstr>Verklaring (1)</vt:lpstr>
      <vt:lpstr>Verklaring (2)</vt:lpstr>
      <vt:lpstr>Verklaring (3)</vt:lpstr>
      <vt:lpstr>Verklaring (1)</vt:lpstr>
      <vt:lpstr>Verklaring (2)</vt:lpstr>
      <vt:lpstr>Verklaring (3)</vt:lpstr>
      <vt:lpstr>Voorbeeldvraag Elektrische deken  (CE havo pilot 2009 I)</vt:lpstr>
      <vt:lpstr>Vraag 1 en 2</vt:lpstr>
      <vt:lpstr>Vraag 3</vt:lpstr>
      <vt:lpstr>Antwoordmodel</vt:lpstr>
      <vt:lpstr>Antwoordmodel</vt:lpstr>
      <vt:lpstr>Leerlingantwoord</vt:lpstr>
      <vt:lpstr>Leerlingantwoord</vt:lpstr>
      <vt:lpstr>Leerlingantwoord</vt:lpstr>
      <vt:lpstr>Transcript van ll-gesprek</vt:lpstr>
      <vt:lpstr>Transcript van ll-gesprek</vt:lpstr>
      <vt:lpstr>Analyse</vt:lpstr>
      <vt:lpstr>Taalgerichte vakdidactiek</vt:lpstr>
      <vt:lpstr>Taalsteun: feedback</vt:lpstr>
      <vt:lpstr>Samenvatting</vt:lpstr>
      <vt:lpstr>Vaktaalproblemen en genredidactiek</vt:lpstr>
    </vt:vector>
  </TitlesOfParts>
  <Company>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Niet voor het zingen de context uit –   CE als aanknopingspunt voor ANW-opgaven</dc:title>
  <dc:creator>Herman Schalk</dc:creator>
  <cp:lastModifiedBy>Frank</cp:lastModifiedBy>
  <cp:revision>74</cp:revision>
  <cp:lastPrinted>2014-12-11T13:06:59Z</cp:lastPrinted>
  <dcterms:created xsi:type="dcterms:W3CDTF">2014-11-13T12:44:54Z</dcterms:created>
  <dcterms:modified xsi:type="dcterms:W3CDTF">2014-12-18T12:32:21Z</dcterms:modified>
</cp:coreProperties>
</file>